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9" r:id="rId4"/>
    <p:sldId id="257" r:id="rId5"/>
    <p:sldId id="275" r:id="rId6"/>
    <p:sldId id="264" r:id="rId7"/>
    <p:sldId id="263" r:id="rId8"/>
    <p:sldId id="276" r:id="rId9"/>
    <p:sldId id="266" r:id="rId10"/>
    <p:sldId id="280" r:id="rId11"/>
    <p:sldId id="273" r:id="rId12"/>
    <p:sldId id="279" r:id="rId13"/>
    <p:sldId id="278" r:id="rId14"/>
    <p:sldId id="277" r:id="rId15"/>
    <p:sldId id="282" r:id="rId16"/>
    <p:sldId id="283" r:id="rId17"/>
    <p:sldId id="281" r:id="rId18"/>
    <p:sldId id="269" r:id="rId19"/>
    <p:sldId id="268" r:id="rId20"/>
    <p:sldId id="267" r:id="rId21"/>
    <p:sldId id="284" r:id="rId22"/>
    <p:sldId id="274" r:id="rId23"/>
    <p:sldId id="260" r:id="rId24"/>
    <p:sldId id="265" r:id="rId25"/>
    <p:sldId id="261" r:id="rId26"/>
    <p:sldId id="26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4" autoAdjust="0"/>
    <p:restoredTop sz="94660"/>
  </p:normalViewPr>
  <p:slideViewPr>
    <p:cSldViewPr snapToGrid="0">
      <p:cViewPr>
        <p:scale>
          <a:sx n="73" d="100"/>
          <a:sy n="73" d="100"/>
        </p:scale>
        <p:origin x="60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0DB9379-BD64-403E-8629-5D89703CCB6A}" type="datetimeFigureOut">
              <a:rPr lang="en-IN" smtClean="0"/>
              <a:t>27-05-2021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4027020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0DB9379-BD64-403E-8629-5D89703CCB6A}" type="datetimeFigureOut">
              <a:rPr lang="en-IN" smtClean="0"/>
              <a:t>27-05-2021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2950316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0DB9379-BD64-403E-8629-5D89703CCB6A}" type="datetimeFigureOut">
              <a:rPr lang="en-IN" smtClean="0"/>
              <a:t>27-05-2021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1107308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06964" y="266681"/>
            <a:ext cx="10778069" cy="369332"/>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24622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5/27/2021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67900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29576" y="777076"/>
            <a:ext cx="8732849" cy="492443"/>
          </a:xfrm>
        </p:spPr>
        <p:txBody>
          <a:bodyPr lIns="0" tIns="0" rIns="0" bIns="0"/>
          <a:lstStyle>
            <a:lvl1pPr>
              <a:defRPr sz="3200" b="1" i="0">
                <a:solidFill>
                  <a:srgbClr val="073662"/>
                </a:solidFill>
                <a:latin typeface="Times New Roman"/>
                <a:cs typeface="Times New Roman"/>
              </a:defRPr>
            </a:lvl1pPr>
          </a:lstStyle>
          <a:p>
            <a:endParaRPr/>
          </a:p>
        </p:txBody>
      </p:sp>
      <p:sp>
        <p:nvSpPr>
          <p:cNvPr id="3" name="Holder 3"/>
          <p:cNvSpPr>
            <a:spLocks noGrp="1"/>
          </p:cNvSpPr>
          <p:nvPr>
            <p:ph type="body" idx="1"/>
          </p:nvPr>
        </p:nvSpPr>
        <p:spPr>
          <a:xfrm>
            <a:off x="647901" y="1173647"/>
            <a:ext cx="10896199" cy="328231"/>
          </a:xfrm>
        </p:spPr>
        <p:txBody>
          <a:bodyPr lIns="0" tIns="0" rIns="0" bIns="0"/>
          <a:lstStyle>
            <a:lvl1pPr>
              <a:defRPr sz="2133"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5/27/2021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513725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29576" y="777076"/>
            <a:ext cx="8732849" cy="492443"/>
          </a:xfrm>
        </p:spPr>
        <p:txBody>
          <a:bodyPr lIns="0" tIns="0" rIns="0" bIns="0"/>
          <a:lstStyle>
            <a:lvl1pPr>
              <a:defRPr sz="3200" b="1" i="0">
                <a:solidFill>
                  <a:srgbClr val="073662"/>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24622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4622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5/27/2021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21125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29576" y="777076"/>
            <a:ext cx="8732849" cy="492443"/>
          </a:xfrm>
        </p:spPr>
        <p:txBody>
          <a:bodyPr lIns="0" tIns="0" rIns="0" bIns="0"/>
          <a:lstStyle>
            <a:lvl1pPr>
              <a:defRPr sz="3200" b="1" i="0">
                <a:solidFill>
                  <a:srgbClr val="073662"/>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5/27/2021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36249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5/27/2021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87974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0DB9379-BD64-403E-8629-5D89703CCB6A}" type="datetimeFigureOut">
              <a:rPr lang="en-IN" smtClean="0"/>
              <a:t>27-05-2021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137739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0DB9379-BD64-403E-8629-5D89703CCB6A}" type="datetimeFigureOut">
              <a:rPr lang="en-IN" smtClean="0"/>
              <a:t>27-05-2021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3624241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0DB9379-BD64-403E-8629-5D89703CCB6A}" type="datetimeFigureOut">
              <a:rPr lang="en-IN" smtClean="0"/>
              <a:t>27-05-2021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308533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0DB9379-BD64-403E-8629-5D89703CCB6A}" type="datetimeFigureOut">
              <a:rPr lang="en-IN" smtClean="0"/>
              <a:t>27-05-2021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3336338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0DB9379-BD64-403E-8629-5D89703CCB6A}" type="datetimeFigureOut">
              <a:rPr lang="en-IN" smtClean="0"/>
              <a:t>27-05-2021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3031125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DB9379-BD64-403E-8629-5D89703CCB6A}" type="datetimeFigureOut">
              <a:rPr lang="en-IN" smtClean="0"/>
              <a:t>27-05-2021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4022274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0DB9379-BD64-403E-8629-5D89703CCB6A}" type="datetimeFigureOut">
              <a:rPr lang="en-IN" smtClean="0"/>
              <a:t>27-05-2021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3324894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0DB9379-BD64-403E-8629-5D89703CCB6A}" type="datetimeFigureOut">
              <a:rPr lang="en-IN" smtClean="0"/>
              <a:t>27-05-2021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4286874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B9379-BD64-403E-8629-5D89703CCB6A}" type="datetimeFigureOut">
              <a:rPr lang="en-IN" smtClean="0"/>
              <a:t>27-05-2021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8CF4A3-D8E6-43BA-A846-508B028FB017}" type="slidenum">
              <a:rPr lang="en-IN" smtClean="0"/>
              <a:t>‹#›</a:t>
            </a:fld>
            <a:endParaRPr lang="en-IN"/>
          </a:p>
        </p:txBody>
      </p:sp>
    </p:spTree>
    <p:extLst>
      <p:ext uri="{BB962C8B-B14F-4D97-AF65-F5344CB8AC3E}">
        <p14:creationId xmlns:p14="http://schemas.microsoft.com/office/powerpoint/2010/main" val="152560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683976" y="0"/>
            <a:ext cx="0" cy="6858000"/>
          </a:xfrm>
          <a:custGeom>
            <a:avLst/>
            <a:gdLst/>
            <a:ahLst/>
            <a:cxnLst/>
            <a:rect l="l" t="t" r="r" b="b"/>
            <a:pathLst>
              <a:path h="5143500">
                <a:moveTo>
                  <a:pt x="0" y="0"/>
                </a:moveTo>
                <a:lnTo>
                  <a:pt x="0" y="5143489"/>
                </a:lnTo>
              </a:path>
            </a:pathLst>
          </a:custGeom>
          <a:ln w="38099">
            <a:solidFill>
              <a:srgbClr val="FDC1AC"/>
            </a:solidFill>
          </a:ln>
        </p:spPr>
        <p:txBody>
          <a:bodyPr wrap="square" lIns="0" tIns="0" rIns="0" bIns="0" rtlCol="0"/>
          <a:lstStyle/>
          <a:p>
            <a:endParaRPr sz="2400"/>
          </a:p>
        </p:txBody>
      </p:sp>
      <p:sp>
        <p:nvSpPr>
          <p:cNvPr id="17" name="bg object 17"/>
          <p:cNvSpPr/>
          <p:nvPr/>
        </p:nvSpPr>
        <p:spPr>
          <a:xfrm>
            <a:off x="10875245" y="5714989"/>
            <a:ext cx="732367" cy="549487"/>
          </a:xfrm>
          <a:custGeom>
            <a:avLst/>
            <a:gdLst/>
            <a:ahLst/>
            <a:cxnLst/>
            <a:rect l="l" t="t" r="r" b="b"/>
            <a:pathLst>
              <a:path w="549275" h="412114">
                <a:moveTo>
                  <a:pt x="274349" y="411599"/>
                </a:moveTo>
                <a:lnTo>
                  <a:pt x="219056" y="407417"/>
                </a:lnTo>
                <a:lnTo>
                  <a:pt x="167557" y="395424"/>
                </a:lnTo>
                <a:lnTo>
                  <a:pt x="120955" y="376449"/>
                </a:lnTo>
                <a:lnTo>
                  <a:pt x="80352" y="351318"/>
                </a:lnTo>
                <a:lnTo>
                  <a:pt x="46853" y="320859"/>
                </a:lnTo>
                <a:lnTo>
                  <a:pt x="21558" y="285901"/>
                </a:lnTo>
                <a:lnTo>
                  <a:pt x="5573" y="247272"/>
                </a:lnTo>
                <a:lnTo>
                  <a:pt x="0" y="205799"/>
                </a:lnTo>
                <a:lnTo>
                  <a:pt x="5573" y="164326"/>
                </a:lnTo>
                <a:lnTo>
                  <a:pt x="21558" y="125697"/>
                </a:lnTo>
                <a:lnTo>
                  <a:pt x="46853" y="90739"/>
                </a:lnTo>
                <a:lnTo>
                  <a:pt x="80352" y="60281"/>
                </a:lnTo>
                <a:lnTo>
                  <a:pt x="120955" y="35150"/>
                </a:lnTo>
                <a:lnTo>
                  <a:pt x="167557" y="16174"/>
                </a:lnTo>
                <a:lnTo>
                  <a:pt x="219056" y="4181"/>
                </a:lnTo>
                <a:lnTo>
                  <a:pt x="274349" y="0"/>
                </a:lnTo>
                <a:lnTo>
                  <a:pt x="329642" y="4181"/>
                </a:lnTo>
                <a:lnTo>
                  <a:pt x="381141" y="16174"/>
                </a:lnTo>
                <a:lnTo>
                  <a:pt x="427743" y="35150"/>
                </a:lnTo>
                <a:lnTo>
                  <a:pt x="468345" y="60281"/>
                </a:lnTo>
                <a:lnTo>
                  <a:pt x="501845" y="90739"/>
                </a:lnTo>
                <a:lnTo>
                  <a:pt x="527139" y="125697"/>
                </a:lnTo>
                <a:lnTo>
                  <a:pt x="543125" y="164326"/>
                </a:lnTo>
                <a:lnTo>
                  <a:pt x="548698" y="205799"/>
                </a:lnTo>
                <a:lnTo>
                  <a:pt x="543125" y="247272"/>
                </a:lnTo>
                <a:lnTo>
                  <a:pt x="527139" y="285901"/>
                </a:lnTo>
                <a:lnTo>
                  <a:pt x="501845" y="320859"/>
                </a:lnTo>
                <a:lnTo>
                  <a:pt x="468345" y="351318"/>
                </a:lnTo>
                <a:lnTo>
                  <a:pt x="427743" y="376449"/>
                </a:lnTo>
                <a:lnTo>
                  <a:pt x="381141" y="395424"/>
                </a:lnTo>
                <a:lnTo>
                  <a:pt x="329642" y="407417"/>
                </a:lnTo>
                <a:lnTo>
                  <a:pt x="274349" y="411599"/>
                </a:lnTo>
                <a:close/>
              </a:path>
            </a:pathLst>
          </a:custGeom>
          <a:solidFill>
            <a:srgbClr val="FD8536"/>
          </a:solidFill>
        </p:spPr>
        <p:txBody>
          <a:bodyPr wrap="square" lIns="0" tIns="0" rIns="0" bIns="0" rtlCol="0"/>
          <a:lstStyle/>
          <a:p>
            <a:endParaRPr sz="2400"/>
          </a:p>
        </p:txBody>
      </p:sp>
      <p:sp>
        <p:nvSpPr>
          <p:cNvPr id="18" name="bg object 18"/>
          <p:cNvSpPr/>
          <p:nvPr/>
        </p:nvSpPr>
        <p:spPr>
          <a:xfrm>
            <a:off x="116839" y="0"/>
            <a:ext cx="0" cy="6858000"/>
          </a:xfrm>
          <a:custGeom>
            <a:avLst/>
            <a:gdLst/>
            <a:ahLst/>
            <a:cxnLst/>
            <a:rect l="l" t="t" r="r" b="b"/>
            <a:pathLst>
              <a:path h="5143500">
                <a:moveTo>
                  <a:pt x="0" y="0"/>
                </a:moveTo>
                <a:lnTo>
                  <a:pt x="0" y="5143489"/>
                </a:lnTo>
              </a:path>
            </a:pathLst>
          </a:custGeom>
          <a:ln w="34289">
            <a:solidFill>
              <a:srgbClr val="FDC1AC"/>
            </a:solidFill>
          </a:ln>
        </p:spPr>
        <p:txBody>
          <a:bodyPr wrap="square" lIns="0" tIns="0" rIns="0" bIns="0" rtlCol="0"/>
          <a:lstStyle/>
          <a:p>
            <a:endParaRPr sz="2400"/>
          </a:p>
        </p:txBody>
      </p:sp>
      <p:sp>
        <p:nvSpPr>
          <p:cNvPr id="19" name="bg object 19"/>
          <p:cNvSpPr/>
          <p:nvPr/>
        </p:nvSpPr>
        <p:spPr>
          <a:xfrm>
            <a:off x="71119" y="0"/>
            <a:ext cx="0" cy="6858000"/>
          </a:xfrm>
          <a:custGeom>
            <a:avLst/>
            <a:gdLst/>
            <a:ahLst/>
            <a:cxnLst/>
            <a:rect l="l" t="t" r="r" b="b"/>
            <a:pathLst>
              <a:path h="5143500">
                <a:moveTo>
                  <a:pt x="0" y="0"/>
                </a:moveTo>
                <a:lnTo>
                  <a:pt x="0" y="5143489"/>
                </a:lnTo>
              </a:path>
            </a:pathLst>
          </a:custGeom>
          <a:ln w="11429">
            <a:solidFill>
              <a:srgbClr val="FDC1AC"/>
            </a:solidFill>
          </a:ln>
        </p:spPr>
        <p:txBody>
          <a:bodyPr wrap="square" lIns="0" tIns="0" rIns="0" bIns="0" rtlCol="0"/>
          <a:lstStyle/>
          <a:p>
            <a:endParaRPr sz="2400"/>
          </a:p>
        </p:txBody>
      </p:sp>
      <p:sp>
        <p:nvSpPr>
          <p:cNvPr id="20" name="bg object 20"/>
          <p:cNvSpPr/>
          <p:nvPr/>
        </p:nvSpPr>
        <p:spPr>
          <a:xfrm>
            <a:off x="11785576" y="0"/>
            <a:ext cx="406400" cy="6858000"/>
          </a:xfrm>
          <a:custGeom>
            <a:avLst/>
            <a:gdLst/>
            <a:ahLst/>
            <a:cxnLst/>
            <a:rect l="l" t="t" r="r" b="b"/>
            <a:pathLst>
              <a:path w="304800" h="5143500">
                <a:moveTo>
                  <a:pt x="304799" y="5143489"/>
                </a:moveTo>
                <a:lnTo>
                  <a:pt x="0" y="5143489"/>
                </a:lnTo>
                <a:lnTo>
                  <a:pt x="0" y="0"/>
                </a:lnTo>
                <a:lnTo>
                  <a:pt x="304799" y="0"/>
                </a:lnTo>
                <a:lnTo>
                  <a:pt x="304799" y="5143489"/>
                </a:lnTo>
                <a:close/>
              </a:path>
            </a:pathLst>
          </a:custGeom>
          <a:solidFill>
            <a:srgbClr val="FDC1AC">
              <a:alpha val="86665"/>
            </a:srgbClr>
          </a:solidFill>
        </p:spPr>
        <p:txBody>
          <a:bodyPr wrap="square" lIns="0" tIns="0" rIns="0" bIns="0" rtlCol="0"/>
          <a:lstStyle/>
          <a:p>
            <a:endParaRPr sz="2400"/>
          </a:p>
        </p:txBody>
      </p:sp>
      <p:sp>
        <p:nvSpPr>
          <p:cNvPr id="21" name="bg object 21"/>
          <p:cNvSpPr/>
          <p:nvPr/>
        </p:nvSpPr>
        <p:spPr>
          <a:xfrm>
            <a:off x="11887176" y="0"/>
            <a:ext cx="0" cy="6858000"/>
          </a:xfrm>
          <a:custGeom>
            <a:avLst/>
            <a:gdLst/>
            <a:ahLst/>
            <a:cxnLst/>
            <a:rect l="l" t="t" r="r" b="b"/>
            <a:pathLst>
              <a:path h="5143500">
                <a:moveTo>
                  <a:pt x="0" y="0"/>
                </a:moveTo>
                <a:lnTo>
                  <a:pt x="0" y="5143489"/>
                </a:lnTo>
              </a:path>
            </a:pathLst>
          </a:custGeom>
          <a:ln w="9524">
            <a:solidFill>
              <a:srgbClr val="FD8536"/>
            </a:solidFill>
          </a:ln>
        </p:spPr>
        <p:txBody>
          <a:bodyPr wrap="square" lIns="0" tIns="0" rIns="0" bIns="0" rtlCol="0"/>
          <a:lstStyle/>
          <a:p>
            <a:endParaRPr sz="2400"/>
          </a:p>
        </p:txBody>
      </p:sp>
      <p:sp>
        <p:nvSpPr>
          <p:cNvPr id="2" name="Holder 2"/>
          <p:cNvSpPr>
            <a:spLocks noGrp="1"/>
          </p:cNvSpPr>
          <p:nvPr>
            <p:ph type="title"/>
          </p:nvPr>
        </p:nvSpPr>
        <p:spPr>
          <a:xfrm>
            <a:off x="1729576" y="777076"/>
            <a:ext cx="8732849" cy="369332"/>
          </a:xfrm>
          <a:prstGeom prst="rect">
            <a:avLst/>
          </a:prstGeom>
        </p:spPr>
        <p:txBody>
          <a:bodyPr wrap="square" lIns="0" tIns="0" rIns="0" bIns="0">
            <a:spAutoFit/>
          </a:bodyPr>
          <a:lstStyle>
            <a:lvl1pPr>
              <a:defRPr sz="2400" b="1" i="0">
                <a:solidFill>
                  <a:srgbClr val="073662"/>
                </a:solidFill>
                <a:latin typeface="Times New Roman"/>
                <a:cs typeface="Times New Roman"/>
              </a:defRPr>
            </a:lvl1pPr>
          </a:lstStyle>
          <a:p>
            <a:endParaRPr/>
          </a:p>
        </p:txBody>
      </p:sp>
      <p:sp>
        <p:nvSpPr>
          <p:cNvPr id="3" name="Holder 3"/>
          <p:cNvSpPr>
            <a:spLocks noGrp="1"/>
          </p:cNvSpPr>
          <p:nvPr>
            <p:ph type="body" idx="1"/>
          </p:nvPr>
        </p:nvSpPr>
        <p:spPr>
          <a:xfrm>
            <a:off x="647901" y="1173647"/>
            <a:ext cx="10896199" cy="246221"/>
          </a:xfrm>
          <a:prstGeom prst="rect">
            <a:avLst/>
          </a:prstGeom>
        </p:spPr>
        <p:txBody>
          <a:bodyPr wrap="square" lIns="0" tIns="0" rIns="0" bIns="0">
            <a:spAutoFit/>
          </a:bodyPr>
          <a:lstStyle>
            <a:lvl1pPr>
              <a:defRPr sz="16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5/27/2021</a:t>
            </a:fld>
            <a:endParaRPr lang="en-US"/>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462772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bodyStyle>
    <p:other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emf"/><Relationship Id="rId4" Type="http://schemas.openxmlformats.org/officeDocument/2006/relationships/image" Target="../media/image32.emf"/></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hyperlink" Target="http://www.kaggle.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82188" y="708406"/>
            <a:ext cx="9461863" cy="5468213"/>
          </a:xfrm>
          <a:prstGeom prst="rect">
            <a:avLst/>
          </a:prstGeom>
        </p:spPr>
      </p:pic>
      <p:pic>
        <p:nvPicPr>
          <p:cNvPr id="4" name="Picture 3"/>
          <p:cNvPicPr>
            <a:picLocks noChangeAspect="1"/>
          </p:cNvPicPr>
          <p:nvPr/>
        </p:nvPicPr>
        <p:blipFill>
          <a:blip r:embed="rId3"/>
          <a:stretch>
            <a:fillRect/>
          </a:stretch>
        </p:blipFill>
        <p:spPr>
          <a:xfrm>
            <a:off x="4865370" y="4810125"/>
            <a:ext cx="2095500" cy="2047875"/>
          </a:xfrm>
          <a:prstGeom prst="rect">
            <a:avLst/>
          </a:prstGeom>
        </p:spPr>
      </p:pic>
      <p:sp>
        <p:nvSpPr>
          <p:cNvPr id="2" name="Title 1"/>
          <p:cNvSpPr>
            <a:spLocks noGrp="1"/>
          </p:cNvSpPr>
          <p:nvPr>
            <p:ph type="ctrTitle"/>
          </p:nvPr>
        </p:nvSpPr>
        <p:spPr>
          <a:xfrm>
            <a:off x="0" y="0"/>
            <a:ext cx="12192000" cy="2873829"/>
          </a:xfrm>
        </p:spPr>
        <p:txBody>
          <a:bodyPr>
            <a:normAutofit/>
          </a:bodyPr>
          <a:lstStyle/>
          <a:p>
            <a:pPr algn="l"/>
            <a:r>
              <a:rPr lang="en-IN" sz="4000" dirty="0" smtClean="0">
                <a:latin typeface="Arial" panose="020B0604020202020204" pitchFamily="34" charset="0"/>
                <a:cs typeface="Arial" panose="020B0604020202020204" pitchFamily="34" charset="0"/>
              </a:rPr>
              <a:t>				</a:t>
            </a:r>
            <a:r>
              <a:rPr lang="en-IN" sz="4000" b="1" dirty="0" smtClean="0">
                <a:latin typeface="Arial" panose="020B0604020202020204" pitchFamily="34" charset="0"/>
                <a:cs typeface="Arial" panose="020B0604020202020204" pitchFamily="34" charset="0"/>
              </a:rPr>
              <a:t> Final Year </a:t>
            </a:r>
            <a:r>
              <a:rPr lang="en-IN" sz="4000" b="1" dirty="0">
                <a:latin typeface="Arial" panose="020B0604020202020204" pitchFamily="34" charset="0"/>
                <a:cs typeface="Arial" panose="020B0604020202020204" pitchFamily="34" charset="0"/>
              </a:rPr>
              <a:t>P</a:t>
            </a:r>
            <a:r>
              <a:rPr lang="en-IN" sz="4000" b="1" dirty="0" smtClean="0">
                <a:latin typeface="Arial" panose="020B0604020202020204" pitchFamily="34" charset="0"/>
                <a:cs typeface="Arial" panose="020B0604020202020204" pitchFamily="34" charset="0"/>
              </a:rPr>
              <a:t>roject </a:t>
            </a:r>
            <a:r>
              <a:rPr lang="en-IN" sz="4000" dirty="0" smtClean="0">
                <a:latin typeface="Arial" panose="020B0604020202020204" pitchFamily="34" charset="0"/>
                <a:cs typeface="Arial" panose="020B0604020202020204" pitchFamily="34" charset="0"/>
              </a:rPr>
              <a:t/>
            </a:r>
            <a:br>
              <a:rPr lang="en-IN" sz="4000" dirty="0" smtClean="0">
                <a:latin typeface="Arial" panose="020B0604020202020204" pitchFamily="34" charset="0"/>
                <a:cs typeface="Arial" panose="020B0604020202020204" pitchFamily="34" charset="0"/>
              </a:rPr>
            </a:br>
            <a:r>
              <a:rPr lang="en-IN" sz="4000" dirty="0" smtClean="0">
                <a:latin typeface="Arial" panose="020B0604020202020204" pitchFamily="34" charset="0"/>
                <a:cs typeface="Arial" panose="020B0604020202020204" pitchFamily="34" charset="0"/>
              </a:rPr>
              <a:t>						on </a:t>
            </a:r>
            <a:r>
              <a:rPr lang="en-IN" sz="4400" dirty="0" smtClean="0"/>
              <a:t/>
            </a:r>
            <a:br>
              <a:rPr lang="en-IN" sz="4400" dirty="0" smtClean="0"/>
            </a:br>
            <a:r>
              <a:rPr lang="en-IN" sz="4400" dirty="0" smtClean="0"/>
              <a:t>	    </a:t>
            </a:r>
            <a:r>
              <a:rPr lang="en-IN" sz="5400" b="1" dirty="0" smtClean="0">
                <a:latin typeface="Algerian" panose="04020705040A02060702" pitchFamily="82" charset="0"/>
              </a:rPr>
              <a:t>Stock Market prediction </a:t>
            </a:r>
            <a:r>
              <a:rPr lang="en-IN" sz="4800" b="1" dirty="0" smtClean="0">
                <a:latin typeface="Algerian" panose="04020705040A02060702" pitchFamily="82" charset="0"/>
              </a:rPr>
              <a:t/>
            </a:r>
            <a:br>
              <a:rPr lang="en-IN" sz="4800" b="1" dirty="0" smtClean="0">
                <a:latin typeface="Algerian" panose="04020705040A02060702" pitchFamily="82" charset="0"/>
              </a:rPr>
            </a:br>
            <a:r>
              <a:rPr lang="en-IN" dirty="0"/>
              <a:t> </a:t>
            </a:r>
            <a:r>
              <a:rPr lang="en-IN" dirty="0" smtClean="0"/>
              <a:t>                              </a:t>
            </a:r>
            <a:r>
              <a:rPr lang="en-IN" sz="4400" dirty="0" smtClean="0">
                <a:latin typeface="Arial" panose="020B0604020202020204" pitchFamily="34" charset="0"/>
                <a:cs typeface="Arial" panose="020B0604020202020204" pitchFamily="34" charset="0"/>
              </a:rPr>
              <a:t>using </a:t>
            </a:r>
            <a:r>
              <a:rPr lang="en-IN" sz="4400" b="1" dirty="0" smtClean="0">
                <a:latin typeface="Arial" panose="020B0604020202020204" pitchFamily="34" charset="0"/>
                <a:cs typeface="Arial" panose="020B0604020202020204" pitchFamily="34" charset="0"/>
              </a:rPr>
              <a:t>M</a:t>
            </a:r>
            <a:r>
              <a:rPr lang="en-IN" sz="4400" dirty="0" smtClean="0">
                <a:latin typeface="Arial" panose="020B0604020202020204" pitchFamily="34" charset="0"/>
                <a:cs typeface="Arial" panose="020B0604020202020204" pitchFamily="34" charset="0"/>
              </a:rPr>
              <a:t>achine </a:t>
            </a:r>
            <a:r>
              <a:rPr lang="en-IN" sz="4400" b="1" dirty="0" smtClean="0">
                <a:latin typeface="Arial" panose="020B0604020202020204" pitchFamily="34" charset="0"/>
                <a:cs typeface="Arial" panose="020B0604020202020204" pitchFamily="34" charset="0"/>
              </a:rPr>
              <a:t>L</a:t>
            </a:r>
            <a:r>
              <a:rPr lang="en-IN" sz="4400" dirty="0" smtClean="0">
                <a:latin typeface="Arial" panose="020B0604020202020204" pitchFamily="34" charset="0"/>
                <a:cs typeface="Arial" panose="020B0604020202020204" pitchFamily="34" charset="0"/>
              </a:rPr>
              <a:t>earning</a:t>
            </a:r>
            <a:endParaRPr lang="en-IN" sz="44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341120" y="5065079"/>
            <a:ext cx="9144000" cy="1655762"/>
          </a:xfrm>
        </p:spPr>
        <p:txBody>
          <a:bodyPr>
            <a:normAutofit/>
          </a:bodyPr>
          <a:lstStyle/>
          <a:p>
            <a:r>
              <a:rPr lang="en-IN" sz="2800" dirty="0" smtClean="0">
                <a:latin typeface="Arial" panose="020B0604020202020204" pitchFamily="34" charset="0"/>
                <a:cs typeface="Arial" panose="020B0604020202020204" pitchFamily="34" charset="0"/>
              </a:rPr>
              <a:t>Guru Nanak Institute of Technology</a:t>
            </a:r>
          </a:p>
          <a:p>
            <a:endParaRPr lang="en-IN" sz="2800" dirty="0" smtClean="0">
              <a:latin typeface="Arial" panose="020B0604020202020204" pitchFamily="34" charset="0"/>
              <a:cs typeface="Arial" panose="020B0604020202020204" pitchFamily="34" charset="0"/>
            </a:endParaRPr>
          </a:p>
          <a:p>
            <a:r>
              <a:rPr lang="en-IN" sz="2800" dirty="0" smtClean="0">
                <a:latin typeface="Arial" panose="020B0604020202020204" pitchFamily="34" charset="0"/>
                <a:cs typeface="Arial" panose="020B0604020202020204" pitchFamily="34" charset="0"/>
              </a:rPr>
              <a:t>Computer Science Department</a:t>
            </a:r>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38920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b="1" u="sng" dirty="0" smtClean="0"/>
              <a:t>Experimental Outcome</a:t>
            </a:r>
            <a:endParaRPr lang="en-IN" b="1" u="sng" dirty="0"/>
          </a:p>
        </p:txBody>
      </p:sp>
      <p:sp>
        <p:nvSpPr>
          <p:cNvPr id="3" name="Content Placeholder 2"/>
          <p:cNvSpPr>
            <a:spLocks noGrp="1"/>
          </p:cNvSpPr>
          <p:nvPr>
            <p:ph idx="1"/>
          </p:nvPr>
        </p:nvSpPr>
        <p:spPr>
          <a:xfrm>
            <a:off x="838200" y="1139736"/>
            <a:ext cx="7848600" cy="512626"/>
          </a:xfrm>
        </p:spPr>
        <p:txBody>
          <a:bodyPr/>
          <a:lstStyle/>
          <a:p>
            <a:r>
              <a:rPr lang="en-IN" dirty="0"/>
              <a:t>Graph  to  represent  the  open price stock in a year</a:t>
            </a:r>
          </a:p>
        </p:txBody>
      </p:sp>
      <p:pic>
        <p:nvPicPr>
          <p:cNvPr id="4" name="Picture 3"/>
          <p:cNvPicPr>
            <a:picLocks noChangeAspect="1"/>
          </p:cNvPicPr>
          <p:nvPr/>
        </p:nvPicPr>
        <p:blipFill>
          <a:blip r:embed="rId2"/>
          <a:stretch>
            <a:fillRect/>
          </a:stretch>
        </p:blipFill>
        <p:spPr>
          <a:xfrm>
            <a:off x="2248731" y="1636517"/>
            <a:ext cx="5944115" cy="1847248"/>
          </a:xfrm>
          <a:prstGeom prst="rect">
            <a:avLst/>
          </a:prstGeom>
        </p:spPr>
      </p:pic>
      <p:sp>
        <p:nvSpPr>
          <p:cNvPr id="5" name="Content Placeholder 2"/>
          <p:cNvSpPr txBox="1">
            <a:spLocks/>
          </p:cNvSpPr>
          <p:nvPr/>
        </p:nvSpPr>
        <p:spPr>
          <a:xfrm>
            <a:off x="838200" y="3690823"/>
            <a:ext cx="9002485" cy="4892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Graph  to  represent  the actual price and predicted price.</a:t>
            </a:r>
          </a:p>
        </p:txBody>
      </p:sp>
      <p:pic>
        <p:nvPicPr>
          <p:cNvPr id="6" name="Picture 5"/>
          <p:cNvPicPr>
            <a:picLocks noChangeAspect="1"/>
          </p:cNvPicPr>
          <p:nvPr/>
        </p:nvPicPr>
        <p:blipFill>
          <a:blip r:embed="rId3"/>
          <a:stretch>
            <a:fillRect/>
          </a:stretch>
        </p:blipFill>
        <p:spPr>
          <a:xfrm>
            <a:off x="2899954" y="4180115"/>
            <a:ext cx="4859383" cy="2509271"/>
          </a:xfrm>
          <a:prstGeom prst="rect">
            <a:avLst/>
          </a:prstGeom>
        </p:spPr>
      </p:pic>
    </p:spTree>
    <p:extLst>
      <p:ext uri="{BB962C8B-B14F-4D97-AF65-F5344CB8AC3E}">
        <p14:creationId xmlns:p14="http://schemas.microsoft.com/office/powerpoint/2010/main" val="24466215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921767"/>
          </a:xfrm>
          <a:prstGeom prst="rect">
            <a:avLst/>
          </a:prstGeom>
        </p:spPr>
      </p:pic>
      <p:sp>
        <p:nvSpPr>
          <p:cNvPr id="2" name="Title 1"/>
          <p:cNvSpPr>
            <a:spLocks noGrp="1"/>
          </p:cNvSpPr>
          <p:nvPr>
            <p:ph type="title"/>
          </p:nvPr>
        </p:nvSpPr>
        <p:spPr/>
        <p:txBody>
          <a:bodyPr/>
          <a:lstStyle/>
          <a:p>
            <a:r>
              <a:rPr lang="en-IN" b="1" dirty="0">
                <a:solidFill>
                  <a:schemeClr val="bg1"/>
                </a:solidFill>
                <a:latin typeface="Algerian" panose="04020705040A02060702" pitchFamily="82" charset="0"/>
              </a:rPr>
              <a:t>Decision Trees</a:t>
            </a:r>
          </a:p>
        </p:txBody>
      </p:sp>
      <p:sp>
        <p:nvSpPr>
          <p:cNvPr id="3" name="Content Placeholder 2"/>
          <p:cNvSpPr>
            <a:spLocks noGrp="1"/>
          </p:cNvSpPr>
          <p:nvPr>
            <p:ph idx="1"/>
          </p:nvPr>
        </p:nvSpPr>
        <p:spPr>
          <a:xfrm>
            <a:off x="838200" y="4627756"/>
            <a:ext cx="10515600" cy="2230244"/>
          </a:xfrm>
        </p:spPr>
        <p:txBody>
          <a:bodyPr>
            <a:normAutofit/>
          </a:bodyPr>
          <a:lstStyle/>
          <a:p>
            <a:r>
              <a:rPr lang="en-IN" sz="2400" b="1" dirty="0">
                <a:solidFill>
                  <a:schemeClr val="bg1"/>
                </a:solidFill>
              </a:rPr>
              <a:t>Decision Trees are a type of Supervised Machine Learning (that is you explain what the input is and what the corresponding output is in the training data) where the data is continuously split according to a certain parameter. The tree can be explained by two entities, namely decision nodes and leaves. The leaves are the decisions or the final outcomes. And the decision nodes are where the data is split.</a:t>
            </a:r>
          </a:p>
        </p:txBody>
      </p:sp>
    </p:spTree>
    <p:extLst>
      <p:ext uri="{BB962C8B-B14F-4D97-AF65-F5344CB8AC3E}">
        <p14:creationId xmlns:p14="http://schemas.microsoft.com/office/powerpoint/2010/main" val="10837653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964" y="266682"/>
            <a:ext cx="9779000" cy="755762"/>
          </a:xfrm>
          <a:prstGeom prst="rect">
            <a:avLst/>
          </a:prstGeom>
        </p:spPr>
        <p:txBody>
          <a:bodyPr vert="horz" wrap="square" lIns="0" tIns="16933" rIns="0" bIns="0" rtlCol="0">
            <a:spAutoFit/>
          </a:bodyPr>
          <a:lstStyle/>
          <a:p>
            <a:pPr marL="16933" algn="ctr">
              <a:spcBef>
                <a:spcPts val="133"/>
              </a:spcBef>
            </a:pPr>
            <a:r>
              <a:rPr lang="en-IN" sz="4800" spc="-7" dirty="0" smtClean="0">
                <a:latin typeface="Arial"/>
                <a:cs typeface="Arial"/>
              </a:rPr>
              <a:t> </a:t>
            </a:r>
            <a:r>
              <a:rPr sz="4800" spc="-7" dirty="0" smtClean="0">
                <a:latin typeface="Arial"/>
                <a:cs typeface="Arial"/>
              </a:rPr>
              <a:t>LSTM</a:t>
            </a:r>
            <a:endParaRPr sz="4800" dirty="0">
              <a:latin typeface="Arial"/>
              <a:cs typeface="Arial"/>
            </a:endParaRPr>
          </a:p>
        </p:txBody>
      </p:sp>
      <p:sp>
        <p:nvSpPr>
          <p:cNvPr id="3" name="object 3"/>
          <p:cNvSpPr txBox="1"/>
          <p:nvPr/>
        </p:nvSpPr>
        <p:spPr>
          <a:xfrm>
            <a:off x="590557" y="1304647"/>
            <a:ext cx="4855633" cy="2315292"/>
          </a:xfrm>
          <a:prstGeom prst="rect">
            <a:avLst/>
          </a:prstGeom>
        </p:spPr>
        <p:txBody>
          <a:bodyPr vert="horz" wrap="square" lIns="0" tIns="16933" rIns="0" bIns="0" rtlCol="0">
            <a:spAutoFit/>
          </a:bodyPr>
          <a:lstStyle/>
          <a:p>
            <a:pPr marL="226901" defTabSz="1219170">
              <a:spcBef>
                <a:spcPts val="133"/>
              </a:spcBef>
            </a:pPr>
            <a:r>
              <a:rPr sz="1867" b="1" spc="-7" dirty="0">
                <a:solidFill>
                  <a:srgbClr val="A51C00"/>
                </a:solidFill>
                <a:latin typeface="Arial"/>
                <a:cs typeface="Arial"/>
              </a:rPr>
              <a:t>LSTM </a:t>
            </a:r>
            <a:r>
              <a:rPr sz="1867" b="1" dirty="0">
                <a:solidFill>
                  <a:srgbClr val="A51C00"/>
                </a:solidFill>
                <a:latin typeface="Arial"/>
                <a:cs typeface="Arial"/>
              </a:rPr>
              <a:t>(How </a:t>
            </a:r>
            <a:r>
              <a:rPr sz="1867" b="1" spc="-7" dirty="0">
                <a:solidFill>
                  <a:srgbClr val="A51C00"/>
                </a:solidFill>
                <a:latin typeface="Arial"/>
                <a:cs typeface="Arial"/>
              </a:rPr>
              <a:t>it</a:t>
            </a:r>
            <a:r>
              <a:rPr sz="1867" b="1" spc="-27" dirty="0">
                <a:solidFill>
                  <a:srgbClr val="A51C00"/>
                </a:solidFill>
                <a:latin typeface="Arial"/>
                <a:cs typeface="Arial"/>
              </a:rPr>
              <a:t> </a:t>
            </a:r>
            <a:r>
              <a:rPr sz="1867" b="1" spc="-7" dirty="0">
                <a:solidFill>
                  <a:srgbClr val="A51C00"/>
                </a:solidFill>
                <a:latin typeface="Arial"/>
                <a:cs typeface="Arial"/>
              </a:rPr>
              <a:t>works?)</a:t>
            </a:r>
            <a:endParaRPr sz="1867" dirty="0">
              <a:solidFill>
                <a:prstClr val="black"/>
              </a:solidFill>
              <a:latin typeface="Arial"/>
              <a:cs typeface="Arial"/>
            </a:endParaRPr>
          </a:p>
          <a:p>
            <a:pPr defTabSz="1219170"/>
            <a:endParaRPr sz="2067" dirty="0">
              <a:solidFill>
                <a:prstClr val="black"/>
              </a:solidFill>
              <a:latin typeface="Arial"/>
              <a:cs typeface="Arial"/>
            </a:endParaRPr>
          </a:p>
          <a:p>
            <a:pPr marL="464808" marR="6773" indent="-448722" algn="just" defTabSz="1219170">
              <a:lnSpc>
                <a:spcPts val="2200"/>
              </a:lnSpc>
              <a:buFontTx/>
              <a:buChar char="●"/>
              <a:tabLst>
                <a:tab pos="465655" algn="l"/>
              </a:tabLst>
            </a:pPr>
            <a:r>
              <a:rPr sz="1867" spc="-7" dirty="0">
                <a:solidFill>
                  <a:prstClr val="black"/>
                </a:solidFill>
                <a:latin typeface="Arial"/>
                <a:cs typeface="Arial"/>
              </a:rPr>
              <a:t>The </a:t>
            </a:r>
            <a:r>
              <a:rPr sz="1867" dirty="0">
                <a:solidFill>
                  <a:prstClr val="black"/>
                </a:solidFill>
                <a:latin typeface="Arial"/>
                <a:cs typeface="Arial"/>
              </a:rPr>
              <a:t>key </a:t>
            </a:r>
            <a:r>
              <a:rPr sz="1867" spc="-7" dirty="0">
                <a:solidFill>
                  <a:prstClr val="black"/>
                </a:solidFill>
                <a:latin typeface="Arial"/>
                <a:cs typeface="Arial"/>
              </a:rPr>
              <a:t>to LSTM is the </a:t>
            </a:r>
            <a:r>
              <a:rPr sz="1867" b="1" dirty="0">
                <a:solidFill>
                  <a:srgbClr val="970000"/>
                </a:solidFill>
                <a:latin typeface="Arial"/>
                <a:cs typeface="Arial"/>
              </a:rPr>
              <a:t>Memory </a:t>
            </a:r>
            <a:r>
              <a:rPr sz="1867" b="1" spc="-7" dirty="0">
                <a:solidFill>
                  <a:srgbClr val="970000"/>
                </a:solidFill>
                <a:latin typeface="Arial"/>
                <a:cs typeface="Arial"/>
              </a:rPr>
              <a:t>cell  state </a:t>
            </a:r>
            <a:r>
              <a:rPr sz="1867" spc="-7" dirty="0">
                <a:solidFill>
                  <a:prstClr val="black"/>
                </a:solidFill>
                <a:latin typeface="Arial"/>
                <a:cs typeface="Arial"/>
              </a:rPr>
              <a:t>which </a:t>
            </a:r>
            <a:r>
              <a:rPr sz="1867" dirty="0">
                <a:solidFill>
                  <a:prstClr val="black"/>
                </a:solidFill>
                <a:latin typeface="Arial"/>
                <a:cs typeface="Arial"/>
              </a:rPr>
              <a:t>stores </a:t>
            </a:r>
            <a:r>
              <a:rPr sz="1867" spc="-7" dirty="0">
                <a:solidFill>
                  <a:prstClr val="black"/>
                </a:solidFill>
                <a:latin typeface="Arial"/>
                <a:cs typeface="Arial"/>
              </a:rPr>
              <a:t>the information. It </a:t>
            </a:r>
            <a:r>
              <a:rPr sz="1867" dirty="0">
                <a:solidFill>
                  <a:prstClr val="black"/>
                </a:solidFill>
                <a:latin typeface="Arial"/>
                <a:cs typeface="Arial"/>
              </a:rPr>
              <a:t>runs  straight </a:t>
            </a:r>
            <a:r>
              <a:rPr sz="1867" spc="-7" dirty="0">
                <a:solidFill>
                  <a:prstClr val="black"/>
                </a:solidFill>
                <a:latin typeface="Arial"/>
                <a:cs typeface="Arial"/>
              </a:rPr>
              <a:t>down the </a:t>
            </a:r>
            <a:r>
              <a:rPr sz="1867" b="1" spc="-7" dirty="0">
                <a:solidFill>
                  <a:srgbClr val="A51C00"/>
                </a:solidFill>
                <a:latin typeface="Arial"/>
                <a:cs typeface="Arial"/>
              </a:rPr>
              <a:t>entire</a:t>
            </a:r>
            <a:r>
              <a:rPr sz="1867" b="1" spc="-27" dirty="0">
                <a:solidFill>
                  <a:srgbClr val="A51C00"/>
                </a:solidFill>
                <a:latin typeface="Arial"/>
                <a:cs typeface="Arial"/>
              </a:rPr>
              <a:t> </a:t>
            </a:r>
            <a:r>
              <a:rPr sz="1867" b="1" spc="-7" dirty="0">
                <a:solidFill>
                  <a:srgbClr val="A51C00"/>
                </a:solidFill>
                <a:latin typeface="Arial"/>
                <a:cs typeface="Arial"/>
              </a:rPr>
              <a:t>chain</a:t>
            </a:r>
            <a:r>
              <a:rPr sz="1867" spc="-7" dirty="0">
                <a:solidFill>
                  <a:prstClr val="black"/>
                </a:solidFill>
                <a:latin typeface="Arial"/>
                <a:cs typeface="Arial"/>
              </a:rPr>
              <a:t>.</a:t>
            </a:r>
            <a:endParaRPr sz="1867" dirty="0">
              <a:solidFill>
                <a:prstClr val="black"/>
              </a:solidFill>
              <a:latin typeface="Arial"/>
              <a:cs typeface="Arial"/>
            </a:endParaRPr>
          </a:p>
          <a:p>
            <a:pPr marL="464808" marR="8466" indent="-448722" algn="just" defTabSz="1219170">
              <a:lnSpc>
                <a:spcPts val="2200"/>
              </a:lnSpc>
              <a:buFontTx/>
              <a:buChar char="●"/>
              <a:tabLst>
                <a:tab pos="465655" algn="l"/>
              </a:tabLst>
            </a:pPr>
            <a:r>
              <a:rPr sz="1867" spc="-7" dirty="0">
                <a:solidFill>
                  <a:prstClr val="black"/>
                </a:solidFill>
                <a:latin typeface="Arial"/>
                <a:cs typeface="Arial"/>
              </a:rPr>
              <a:t>LSTM has the ability to </a:t>
            </a:r>
            <a:r>
              <a:rPr sz="1867" b="1" spc="-7" dirty="0">
                <a:solidFill>
                  <a:srgbClr val="970000"/>
                </a:solidFill>
                <a:latin typeface="Arial"/>
                <a:cs typeface="Arial"/>
              </a:rPr>
              <a:t>remove or add  information </a:t>
            </a:r>
            <a:r>
              <a:rPr sz="1867" spc="-7" dirty="0">
                <a:solidFill>
                  <a:prstClr val="black"/>
                </a:solidFill>
                <a:latin typeface="Arial"/>
                <a:cs typeface="Arial"/>
              </a:rPr>
              <a:t>to these </a:t>
            </a:r>
            <a:r>
              <a:rPr sz="1867" dirty="0">
                <a:solidFill>
                  <a:prstClr val="black"/>
                </a:solidFill>
                <a:latin typeface="Arial"/>
                <a:cs typeface="Arial"/>
              </a:rPr>
              <a:t>cell state, regulated  </a:t>
            </a:r>
            <a:r>
              <a:rPr sz="1867" spc="-7" dirty="0">
                <a:solidFill>
                  <a:prstClr val="black"/>
                </a:solidFill>
                <a:latin typeface="Arial"/>
                <a:cs typeface="Arial"/>
              </a:rPr>
              <a:t>by </a:t>
            </a:r>
            <a:r>
              <a:rPr sz="1867" dirty="0">
                <a:solidFill>
                  <a:prstClr val="black"/>
                </a:solidFill>
                <a:latin typeface="Arial"/>
                <a:cs typeface="Arial"/>
              </a:rPr>
              <a:t>structures called</a:t>
            </a:r>
            <a:r>
              <a:rPr sz="1867" spc="-27" dirty="0">
                <a:solidFill>
                  <a:prstClr val="black"/>
                </a:solidFill>
                <a:latin typeface="Arial"/>
                <a:cs typeface="Arial"/>
              </a:rPr>
              <a:t> </a:t>
            </a:r>
            <a:r>
              <a:rPr sz="1867" b="1" spc="-7" dirty="0">
                <a:solidFill>
                  <a:srgbClr val="970000"/>
                </a:solidFill>
                <a:latin typeface="Arial"/>
                <a:cs typeface="Arial"/>
              </a:rPr>
              <a:t>gates</a:t>
            </a:r>
            <a:r>
              <a:rPr sz="1867" spc="-7" dirty="0">
                <a:solidFill>
                  <a:prstClr val="black"/>
                </a:solidFill>
                <a:latin typeface="Arial"/>
                <a:cs typeface="Arial"/>
              </a:rPr>
              <a:t>.</a:t>
            </a:r>
            <a:endParaRPr sz="1867" dirty="0">
              <a:solidFill>
                <a:prstClr val="black"/>
              </a:solidFill>
              <a:latin typeface="Arial"/>
              <a:cs typeface="Arial"/>
            </a:endParaRPr>
          </a:p>
        </p:txBody>
      </p:sp>
      <p:sp>
        <p:nvSpPr>
          <p:cNvPr id="4" name="object 4"/>
          <p:cNvSpPr/>
          <p:nvPr/>
        </p:nvSpPr>
        <p:spPr>
          <a:xfrm>
            <a:off x="6628221" y="5823322"/>
            <a:ext cx="4626023" cy="861897"/>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6394507" y="1435963"/>
            <a:ext cx="4281795" cy="2726027"/>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txBox="1"/>
          <p:nvPr/>
        </p:nvSpPr>
        <p:spPr>
          <a:xfrm>
            <a:off x="600223" y="4020214"/>
            <a:ext cx="4826000" cy="864339"/>
          </a:xfrm>
          <a:prstGeom prst="rect">
            <a:avLst/>
          </a:prstGeom>
        </p:spPr>
        <p:txBody>
          <a:bodyPr vert="horz" wrap="square" lIns="0" tIns="30480" rIns="0" bIns="0" rtlCol="0">
            <a:spAutoFit/>
          </a:bodyPr>
          <a:lstStyle/>
          <a:p>
            <a:pPr marL="464808" marR="6773" indent="-448722" defTabSz="1219170">
              <a:lnSpc>
                <a:spcPts val="2200"/>
              </a:lnSpc>
              <a:spcBef>
                <a:spcPts val="240"/>
              </a:spcBef>
              <a:buClr>
                <a:srgbClr val="000000"/>
              </a:buClr>
              <a:buFont typeface="Arial"/>
              <a:buChar char="●"/>
              <a:tabLst>
                <a:tab pos="463962" algn="l"/>
                <a:tab pos="465655" algn="l"/>
              </a:tabLst>
            </a:pPr>
            <a:r>
              <a:rPr sz="1867" b="1" spc="-7" dirty="0">
                <a:solidFill>
                  <a:srgbClr val="970000"/>
                </a:solidFill>
                <a:latin typeface="Arial"/>
                <a:cs typeface="Arial"/>
              </a:rPr>
              <a:t>Gates </a:t>
            </a:r>
            <a:r>
              <a:rPr sz="1867" spc="-7" dirty="0">
                <a:solidFill>
                  <a:prstClr val="black"/>
                </a:solidFill>
                <a:latin typeface="Arial"/>
                <a:cs typeface="Arial"/>
              </a:rPr>
              <a:t>are </a:t>
            </a:r>
            <a:r>
              <a:rPr sz="1867" dirty="0">
                <a:solidFill>
                  <a:prstClr val="black"/>
                </a:solidFill>
                <a:latin typeface="Arial"/>
                <a:cs typeface="Arial"/>
              </a:rPr>
              <a:t>composed </a:t>
            </a:r>
            <a:r>
              <a:rPr sz="1867" spc="-7" dirty="0">
                <a:solidFill>
                  <a:prstClr val="black"/>
                </a:solidFill>
                <a:latin typeface="Arial"/>
                <a:cs typeface="Arial"/>
              </a:rPr>
              <a:t>of </a:t>
            </a:r>
            <a:r>
              <a:rPr sz="1867" dirty="0">
                <a:solidFill>
                  <a:prstClr val="black"/>
                </a:solidFill>
                <a:latin typeface="Arial"/>
                <a:cs typeface="Arial"/>
              </a:rPr>
              <a:t>sigmoid </a:t>
            </a:r>
            <a:r>
              <a:rPr sz="1867" spc="-7" dirty="0">
                <a:solidFill>
                  <a:prstClr val="black"/>
                </a:solidFill>
                <a:latin typeface="Arial"/>
                <a:cs typeface="Arial"/>
              </a:rPr>
              <a:t>neural  net layer and </a:t>
            </a:r>
            <a:r>
              <a:rPr sz="1867" dirty="0">
                <a:solidFill>
                  <a:prstClr val="black"/>
                </a:solidFill>
                <a:latin typeface="Arial"/>
                <a:cs typeface="Arial"/>
              </a:rPr>
              <a:t>a multiplication</a:t>
            </a:r>
            <a:r>
              <a:rPr sz="1867" spc="-80" dirty="0">
                <a:solidFill>
                  <a:prstClr val="black"/>
                </a:solidFill>
                <a:latin typeface="Arial"/>
                <a:cs typeface="Arial"/>
              </a:rPr>
              <a:t> </a:t>
            </a:r>
            <a:r>
              <a:rPr sz="1867" spc="-7" dirty="0">
                <a:solidFill>
                  <a:prstClr val="black"/>
                </a:solidFill>
                <a:latin typeface="Arial"/>
                <a:cs typeface="Arial"/>
              </a:rPr>
              <a:t>operation.</a:t>
            </a:r>
            <a:endParaRPr sz="1867">
              <a:solidFill>
                <a:prstClr val="black"/>
              </a:solidFill>
              <a:latin typeface="Arial"/>
              <a:cs typeface="Arial"/>
            </a:endParaRPr>
          </a:p>
          <a:p>
            <a:pPr marL="464808" indent="-448722" defTabSz="1219170">
              <a:lnSpc>
                <a:spcPts val="2133"/>
              </a:lnSpc>
              <a:buFontTx/>
              <a:buChar char="●"/>
              <a:tabLst>
                <a:tab pos="463962" algn="l"/>
                <a:tab pos="465655" algn="l"/>
              </a:tabLst>
            </a:pPr>
            <a:r>
              <a:rPr sz="1867" spc="-7" dirty="0">
                <a:solidFill>
                  <a:prstClr val="black"/>
                </a:solidFill>
                <a:latin typeface="Arial"/>
                <a:cs typeface="Arial"/>
              </a:rPr>
              <a:t>Sigmoid layer outputs </a:t>
            </a:r>
            <a:r>
              <a:rPr sz="1867" b="1" dirty="0">
                <a:solidFill>
                  <a:srgbClr val="970000"/>
                </a:solidFill>
                <a:latin typeface="Arial"/>
                <a:cs typeface="Arial"/>
              </a:rPr>
              <a:t>zero </a:t>
            </a:r>
            <a:r>
              <a:rPr sz="1867" spc="-7" dirty="0">
                <a:solidFill>
                  <a:prstClr val="black"/>
                </a:solidFill>
                <a:latin typeface="Arial"/>
                <a:cs typeface="Arial"/>
              </a:rPr>
              <a:t>or</a:t>
            </a:r>
            <a:r>
              <a:rPr sz="1867" spc="-13" dirty="0">
                <a:solidFill>
                  <a:prstClr val="black"/>
                </a:solidFill>
                <a:latin typeface="Arial"/>
                <a:cs typeface="Arial"/>
              </a:rPr>
              <a:t> </a:t>
            </a:r>
            <a:r>
              <a:rPr sz="1867" b="1" spc="-7" dirty="0">
                <a:solidFill>
                  <a:srgbClr val="970000"/>
                </a:solidFill>
                <a:latin typeface="Arial"/>
                <a:cs typeface="Arial"/>
              </a:rPr>
              <a:t>one</a:t>
            </a:r>
            <a:r>
              <a:rPr sz="1867" spc="-7" dirty="0">
                <a:solidFill>
                  <a:prstClr val="black"/>
                </a:solidFill>
                <a:latin typeface="Arial"/>
                <a:cs typeface="Arial"/>
              </a:rPr>
              <a:t>.</a:t>
            </a:r>
            <a:endParaRPr sz="1867">
              <a:solidFill>
                <a:prstClr val="black"/>
              </a:solidFill>
              <a:latin typeface="Arial"/>
              <a:cs typeface="Arial"/>
            </a:endParaRPr>
          </a:p>
        </p:txBody>
      </p:sp>
      <p:grpSp>
        <p:nvGrpSpPr>
          <p:cNvPr id="7" name="object 7"/>
          <p:cNvGrpSpPr/>
          <p:nvPr/>
        </p:nvGrpSpPr>
        <p:grpSpPr>
          <a:xfrm>
            <a:off x="8169001" y="4265291"/>
            <a:ext cx="1408007" cy="1413087"/>
            <a:chOff x="6126750" y="3198968"/>
            <a:chExt cx="1056005" cy="1059815"/>
          </a:xfrm>
        </p:grpSpPr>
        <p:sp>
          <p:nvSpPr>
            <p:cNvPr id="8" name="object 8"/>
            <p:cNvSpPr/>
            <p:nvPr/>
          </p:nvSpPr>
          <p:spPr>
            <a:xfrm>
              <a:off x="6315937" y="3198968"/>
              <a:ext cx="866773" cy="1059397"/>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6131512" y="3410993"/>
              <a:ext cx="430530" cy="302895"/>
            </a:xfrm>
            <a:custGeom>
              <a:avLst/>
              <a:gdLst/>
              <a:ahLst/>
              <a:cxnLst/>
              <a:rect l="l" t="t" r="r" b="b"/>
              <a:pathLst>
                <a:path w="430529" h="302895">
                  <a:moveTo>
                    <a:pt x="34049" y="302699"/>
                  </a:moveTo>
                  <a:lnTo>
                    <a:pt x="0" y="247199"/>
                  </a:lnTo>
                  <a:lnTo>
                    <a:pt x="357624" y="27749"/>
                  </a:lnTo>
                  <a:lnTo>
                    <a:pt x="340599" y="0"/>
                  </a:lnTo>
                  <a:lnTo>
                    <a:pt x="430124" y="21449"/>
                  </a:lnTo>
                  <a:lnTo>
                    <a:pt x="408699" y="110999"/>
                  </a:lnTo>
                  <a:lnTo>
                    <a:pt x="391674" y="83249"/>
                  </a:lnTo>
                  <a:lnTo>
                    <a:pt x="34049" y="3026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6131512" y="3410993"/>
              <a:ext cx="430530" cy="302895"/>
            </a:xfrm>
            <a:custGeom>
              <a:avLst/>
              <a:gdLst/>
              <a:ahLst/>
              <a:cxnLst/>
              <a:rect l="l" t="t" r="r" b="b"/>
              <a:pathLst>
                <a:path w="430529" h="302895">
                  <a:moveTo>
                    <a:pt x="0" y="247199"/>
                  </a:moveTo>
                  <a:lnTo>
                    <a:pt x="357624" y="27749"/>
                  </a:lnTo>
                  <a:lnTo>
                    <a:pt x="340599" y="0"/>
                  </a:lnTo>
                  <a:lnTo>
                    <a:pt x="430124" y="21449"/>
                  </a:lnTo>
                  <a:lnTo>
                    <a:pt x="408699" y="110999"/>
                  </a:lnTo>
                  <a:lnTo>
                    <a:pt x="391674" y="83249"/>
                  </a:lnTo>
                  <a:lnTo>
                    <a:pt x="34049" y="302699"/>
                  </a:lnTo>
                  <a:lnTo>
                    <a:pt x="0" y="24719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grpSp>
        <p:nvGrpSpPr>
          <p:cNvPr id="11" name="object 11"/>
          <p:cNvGrpSpPr/>
          <p:nvPr/>
        </p:nvGrpSpPr>
        <p:grpSpPr>
          <a:xfrm>
            <a:off x="9697064" y="5047906"/>
            <a:ext cx="659553" cy="187113"/>
            <a:chOff x="7272797" y="3785929"/>
            <a:chExt cx="494665" cy="140335"/>
          </a:xfrm>
        </p:grpSpPr>
        <p:sp>
          <p:nvSpPr>
            <p:cNvPr id="12" name="object 12"/>
            <p:cNvSpPr/>
            <p:nvPr/>
          </p:nvSpPr>
          <p:spPr>
            <a:xfrm>
              <a:off x="7277560" y="3790692"/>
              <a:ext cx="485140" cy="130810"/>
            </a:xfrm>
            <a:custGeom>
              <a:avLst/>
              <a:gdLst/>
              <a:ahLst/>
              <a:cxnLst/>
              <a:rect l="l" t="t" r="r" b="b"/>
              <a:pathLst>
                <a:path w="485140" h="130810">
                  <a:moveTo>
                    <a:pt x="65099" y="130199"/>
                  </a:moveTo>
                  <a:lnTo>
                    <a:pt x="0" y="65099"/>
                  </a:lnTo>
                  <a:lnTo>
                    <a:pt x="65099" y="0"/>
                  </a:lnTo>
                  <a:lnTo>
                    <a:pt x="65099" y="32549"/>
                  </a:lnTo>
                  <a:lnTo>
                    <a:pt x="484799" y="32549"/>
                  </a:lnTo>
                  <a:lnTo>
                    <a:pt x="484799" y="97649"/>
                  </a:lnTo>
                  <a:lnTo>
                    <a:pt x="65099" y="97649"/>
                  </a:lnTo>
                  <a:lnTo>
                    <a:pt x="65099" y="1301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7277560" y="3790692"/>
              <a:ext cx="485140" cy="130810"/>
            </a:xfrm>
            <a:custGeom>
              <a:avLst/>
              <a:gdLst/>
              <a:ahLst/>
              <a:cxnLst/>
              <a:rect l="l" t="t" r="r" b="b"/>
              <a:pathLst>
                <a:path w="485140" h="130810">
                  <a:moveTo>
                    <a:pt x="0" y="65099"/>
                  </a:moveTo>
                  <a:lnTo>
                    <a:pt x="65099" y="0"/>
                  </a:lnTo>
                  <a:lnTo>
                    <a:pt x="65099" y="32549"/>
                  </a:lnTo>
                  <a:lnTo>
                    <a:pt x="484799" y="32549"/>
                  </a:lnTo>
                  <a:lnTo>
                    <a:pt x="484799" y="97649"/>
                  </a:lnTo>
                  <a:lnTo>
                    <a:pt x="65099" y="97649"/>
                  </a:lnTo>
                  <a:lnTo>
                    <a:pt x="65099" y="130199"/>
                  </a:lnTo>
                  <a:lnTo>
                    <a:pt x="0" y="6509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sp>
        <p:nvSpPr>
          <p:cNvPr id="14" name="object 14"/>
          <p:cNvSpPr txBox="1"/>
          <p:nvPr/>
        </p:nvSpPr>
        <p:spPr>
          <a:xfrm>
            <a:off x="10742929" y="4922845"/>
            <a:ext cx="700193" cy="427339"/>
          </a:xfrm>
          <a:prstGeom prst="rect">
            <a:avLst/>
          </a:prstGeom>
        </p:spPr>
        <p:txBody>
          <a:bodyPr vert="horz" wrap="square" lIns="0" tIns="16933" rIns="0" bIns="0" rtlCol="0">
            <a:spAutoFit/>
          </a:bodyPr>
          <a:lstStyle/>
          <a:p>
            <a:pPr marL="152396" marR="6773" indent="-136310" defTabSz="1219170">
              <a:spcBef>
                <a:spcPts val="133"/>
              </a:spcBef>
            </a:pPr>
            <a:r>
              <a:rPr sz="1333" b="1" spc="-7" dirty="0">
                <a:solidFill>
                  <a:prstClr val="black"/>
                </a:solidFill>
                <a:latin typeface="Arial"/>
                <a:cs typeface="Arial"/>
              </a:rPr>
              <a:t>Sigmoid  layer</a:t>
            </a:r>
            <a:endParaRPr sz="1333">
              <a:solidFill>
                <a:prstClr val="black"/>
              </a:solidFill>
              <a:latin typeface="Arial"/>
              <a:cs typeface="Arial"/>
            </a:endParaRPr>
          </a:p>
        </p:txBody>
      </p:sp>
      <p:sp>
        <p:nvSpPr>
          <p:cNvPr id="15" name="object 15"/>
          <p:cNvSpPr txBox="1"/>
          <p:nvPr/>
        </p:nvSpPr>
        <p:spPr>
          <a:xfrm>
            <a:off x="6803090" y="4775550"/>
            <a:ext cx="1125220" cy="427339"/>
          </a:xfrm>
          <a:prstGeom prst="rect">
            <a:avLst/>
          </a:prstGeom>
        </p:spPr>
        <p:txBody>
          <a:bodyPr vert="horz" wrap="square" lIns="0" tIns="16933" rIns="0" bIns="0" rtlCol="0">
            <a:spAutoFit/>
          </a:bodyPr>
          <a:lstStyle/>
          <a:p>
            <a:pPr marL="176102" marR="6773" indent="-160015" defTabSz="1219170">
              <a:spcBef>
                <a:spcPts val="133"/>
              </a:spcBef>
            </a:pPr>
            <a:r>
              <a:rPr sz="1333" b="1" dirty="0">
                <a:solidFill>
                  <a:prstClr val="black"/>
                </a:solidFill>
                <a:latin typeface="Arial"/>
                <a:cs typeface="Arial"/>
              </a:rPr>
              <a:t>Multiplication  </a:t>
            </a:r>
            <a:r>
              <a:rPr sz="1333" b="1" spc="-7" dirty="0">
                <a:solidFill>
                  <a:prstClr val="black"/>
                </a:solidFill>
                <a:latin typeface="Arial"/>
                <a:cs typeface="Arial"/>
              </a:rPr>
              <a:t>operation</a:t>
            </a:r>
            <a:endParaRPr sz="1333">
              <a:solidFill>
                <a:prstClr val="black"/>
              </a:solidFill>
              <a:latin typeface="Arial"/>
              <a:cs typeface="Arial"/>
            </a:endParaRPr>
          </a:p>
        </p:txBody>
      </p:sp>
    </p:spTree>
    <p:extLst>
      <p:ext uri="{BB962C8B-B14F-4D97-AF65-F5344CB8AC3E}">
        <p14:creationId xmlns:p14="http://schemas.microsoft.com/office/powerpoint/2010/main" val="21388210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964" y="266682"/>
            <a:ext cx="9779000" cy="755762"/>
          </a:xfrm>
          <a:prstGeom prst="rect">
            <a:avLst/>
          </a:prstGeom>
        </p:spPr>
        <p:txBody>
          <a:bodyPr vert="horz" wrap="square" lIns="0" tIns="16933" rIns="0" bIns="0" rtlCol="0">
            <a:spAutoFit/>
          </a:bodyPr>
          <a:lstStyle/>
          <a:p>
            <a:pPr marL="16933" algn="ctr">
              <a:spcBef>
                <a:spcPts val="133"/>
              </a:spcBef>
            </a:pPr>
            <a:r>
              <a:rPr lang="en-IN" sz="4800" spc="7" dirty="0">
                <a:latin typeface="Arial"/>
                <a:cs typeface="Arial"/>
              </a:rPr>
              <a:t> </a:t>
            </a:r>
            <a:r>
              <a:rPr sz="4800" spc="-7" dirty="0" smtClean="0">
                <a:latin typeface="Arial"/>
                <a:cs typeface="Arial"/>
              </a:rPr>
              <a:t>LSTM</a:t>
            </a:r>
            <a:endParaRPr sz="4800" dirty="0">
              <a:latin typeface="Arial"/>
              <a:cs typeface="Arial"/>
            </a:endParaRPr>
          </a:p>
        </p:txBody>
      </p:sp>
      <p:sp>
        <p:nvSpPr>
          <p:cNvPr id="3" name="object 3"/>
          <p:cNvSpPr txBox="1"/>
          <p:nvPr/>
        </p:nvSpPr>
        <p:spPr>
          <a:xfrm>
            <a:off x="801264" y="1304647"/>
            <a:ext cx="2506133" cy="304421"/>
          </a:xfrm>
          <a:prstGeom prst="rect">
            <a:avLst/>
          </a:prstGeom>
        </p:spPr>
        <p:txBody>
          <a:bodyPr vert="horz" wrap="square" lIns="0" tIns="16933" rIns="0" bIns="0" rtlCol="0">
            <a:spAutoFit/>
          </a:bodyPr>
          <a:lstStyle/>
          <a:p>
            <a:pPr marL="16933" defTabSz="1219170">
              <a:spcBef>
                <a:spcPts val="133"/>
              </a:spcBef>
            </a:pPr>
            <a:r>
              <a:rPr sz="1867" b="1" spc="-7" dirty="0">
                <a:solidFill>
                  <a:srgbClr val="A51C00"/>
                </a:solidFill>
                <a:latin typeface="Arial"/>
                <a:cs typeface="Arial"/>
              </a:rPr>
              <a:t>LSTM </a:t>
            </a:r>
            <a:r>
              <a:rPr sz="1867" b="1" dirty="0">
                <a:solidFill>
                  <a:srgbClr val="A51C00"/>
                </a:solidFill>
                <a:latin typeface="Arial"/>
                <a:cs typeface="Arial"/>
              </a:rPr>
              <a:t>(How </a:t>
            </a:r>
            <a:r>
              <a:rPr sz="1867" b="1" spc="-7" dirty="0">
                <a:solidFill>
                  <a:srgbClr val="A51C00"/>
                </a:solidFill>
                <a:latin typeface="Arial"/>
                <a:cs typeface="Arial"/>
              </a:rPr>
              <a:t>it</a:t>
            </a:r>
            <a:r>
              <a:rPr sz="1867" b="1" spc="-120" dirty="0">
                <a:solidFill>
                  <a:srgbClr val="A51C00"/>
                </a:solidFill>
                <a:latin typeface="Arial"/>
                <a:cs typeface="Arial"/>
              </a:rPr>
              <a:t> </a:t>
            </a:r>
            <a:r>
              <a:rPr sz="1867" b="1" spc="-7" dirty="0">
                <a:solidFill>
                  <a:srgbClr val="A51C00"/>
                </a:solidFill>
                <a:latin typeface="Arial"/>
                <a:cs typeface="Arial"/>
              </a:rPr>
              <a:t>works?)</a:t>
            </a:r>
            <a:endParaRPr sz="1867">
              <a:solidFill>
                <a:prstClr val="black"/>
              </a:solidFill>
              <a:latin typeface="Arial"/>
              <a:cs typeface="Arial"/>
            </a:endParaRPr>
          </a:p>
        </p:txBody>
      </p:sp>
      <p:sp>
        <p:nvSpPr>
          <p:cNvPr id="4" name="object 4"/>
          <p:cNvSpPr txBox="1"/>
          <p:nvPr/>
        </p:nvSpPr>
        <p:spPr>
          <a:xfrm>
            <a:off x="590557" y="1877843"/>
            <a:ext cx="4615180" cy="581355"/>
          </a:xfrm>
          <a:prstGeom prst="rect">
            <a:avLst/>
          </a:prstGeom>
        </p:spPr>
        <p:txBody>
          <a:bodyPr vert="horz" wrap="square" lIns="0" tIns="16933" rIns="0" bIns="0" rtlCol="0">
            <a:spAutoFit/>
          </a:bodyPr>
          <a:lstStyle/>
          <a:p>
            <a:pPr marL="464808" indent="-448722" defTabSz="1219170">
              <a:lnSpc>
                <a:spcPts val="2219"/>
              </a:lnSpc>
              <a:spcBef>
                <a:spcPts val="133"/>
              </a:spcBef>
              <a:buFontTx/>
              <a:buChar char="●"/>
              <a:tabLst>
                <a:tab pos="463962" algn="l"/>
                <a:tab pos="465655" algn="l"/>
              </a:tabLst>
            </a:pPr>
            <a:r>
              <a:rPr sz="1867" spc="-7" dirty="0">
                <a:solidFill>
                  <a:prstClr val="black"/>
                </a:solidFill>
                <a:latin typeface="Arial"/>
                <a:cs typeface="Arial"/>
              </a:rPr>
              <a:t>There</a:t>
            </a:r>
            <a:r>
              <a:rPr sz="1867" spc="313" dirty="0">
                <a:solidFill>
                  <a:prstClr val="black"/>
                </a:solidFill>
                <a:latin typeface="Arial"/>
                <a:cs typeface="Arial"/>
              </a:rPr>
              <a:t> </a:t>
            </a:r>
            <a:r>
              <a:rPr sz="1867" spc="-7" dirty="0">
                <a:solidFill>
                  <a:prstClr val="black"/>
                </a:solidFill>
                <a:latin typeface="Arial"/>
                <a:cs typeface="Arial"/>
              </a:rPr>
              <a:t>are</a:t>
            </a:r>
            <a:r>
              <a:rPr sz="1867" spc="327" dirty="0">
                <a:solidFill>
                  <a:prstClr val="black"/>
                </a:solidFill>
                <a:latin typeface="Arial"/>
                <a:cs typeface="Arial"/>
              </a:rPr>
              <a:t> </a:t>
            </a:r>
            <a:r>
              <a:rPr sz="1867" spc="-7" dirty="0">
                <a:solidFill>
                  <a:prstClr val="black"/>
                </a:solidFill>
                <a:latin typeface="Arial"/>
                <a:cs typeface="Arial"/>
              </a:rPr>
              <a:t>three</a:t>
            </a:r>
            <a:r>
              <a:rPr sz="1867" spc="313" dirty="0">
                <a:solidFill>
                  <a:prstClr val="black"/>
                </a:solidFill>
                <a:latin typeface="Arial"/>
                <a:cs typeface="Arial"/>
              </a:rPr>
              <a:t> </a:t>
            </a:r>
            <a:r>
              <a:rPr sz="1867" spc="-7" dirty="0">
                <a:solidFill>
                  <a:prstClr val="black"/>
                </a:solidFill>
                <a:latin typeface="Arial"/>
                <a:cs typeface="Arial"/>
              </a:rPr>
              <a:t>gates</a:t>
            </a:r>
            <a:r>
              <a:rPr sz="1867" spc="327" dirty="0">
                <a:solidFill>
                  <a:prstClr val="black"/>
                </a:solidFill>
                <a:latin typeface="Arial"/>
                <a:cs typeface="Arial"/>
              </a:rPr>
              <a:t> </a:t>
            </a:r>
            <a:r>
              <a:rPr sz="1867" spc="-7" dirty="0">
                <a:solidFill>
                  <a:prstClr val="black"/>
                </a:solidFill>
                <a:latin typeface="Arial"/>
                <a:cs typeface="Arial"/>
              </a:rPr>
              <a:t>to</a:t>
            </a:r>
            <a:r>
              <a:rPr sz="1867" spc="360" dirty="0">
                <a:solidFill>
                  <a:prstClr val="black"/>
                </a:solidFill>
                <a:latin typeface="Arial"/>
                <a:cs typeface="Arial"/>
              </a:rPr>
              <a:t> </a:t>
            </a:r>
            <a:r>
              <a:rPr sz="1867" b="1" spc="-7" dirty="0">
                <a:solidFill>
                  <a:prstClr val="black"/>
                </a:solidFill>
                <a:latin typeface="Arial"/>
                <a:cs typeface="Arial"/>
              </a:rPr>
              <a:t>protect</a:t>
            </a:r>
            <a:r>
              <a:rPr sz="1867" b="1" spc="333" dirty="0">
                <a:solidFill>
                  <a:prstClr val="black"/>
                </a:solidFill>
                <a:latin typeface="Arial"/>
                <a:cs typeface="Arial"/>
              </a:rPr>
              <a:t> </a:t>
            </a:r>
            <a:r>
              <a:rPr sz="1867" spc="-7" dirty="0">
                <a:solidFill>
                  <a:prstClr val="black"/>
                </a:solidFill>
                <a:latin typeface="Arial"/>
                <a:cs typeface="Arial"/>
              </a:rPr>
              <a:t>and</a:t>
            </a:r>
            <a:endParaRPr sz="1867">
              <a:solidFill>
                <a:prstClr val="black"/>
              </a:solidFill>
              <a:latin typeface="Arial"/>
              <a:cs typeface="Arial"/>
            </a:endParaRPr>
          </a:p>
          <a:p>
            <a:pPr marL="464808" defTabSz="1219170">
              <a:lnSpc>
                <a:spcPts val="2219"/>
              </a:lnSpc>
            </a:pPr>
            <a:r>
              <a:rPr sz="1867" b="1" spc="-7" dirty="0">
                <a:solidFill>
                  <a:prstClr val="black"/>
                </a:solidFill>
                <a:latin typeface="Arial"/>
                <a:cs typeface="Arial"/>
              </a:rPr>
              <a:t>control </a:t>
            </a:r>
            <a:r>
              <a:rPr sz="1867" spc="-7" dirty="0">
                <a:solidFill>
                  <a:prstClr val="black"/>
                </a:solidFill>
                <a:latin typeface="Arial"/>
                <a:cs typeface="Arial"/>
              </a:rPr>
              <a:t>the </a:t>
            </a:r>
            <a:r>
              <a:rPr sz="1867" dirty="0">
                <a:solidFill>
                  <a:prstClr val="black"/>
                </a:solidFill>
                <a:latin typeface="Arial"/>
                <a:cs typeface="Arial"/>
              </a:rPr>
              <a:t>cell</a:t>
            </a:r>
            <a:r>
              <a:rPr sz="1867" spc="-20" dirty="0">
                <a:solidFill>
                  <a:prstClr val="black"/>
                </a:solidFill>
                <a:latin typeface="Arial"/>
                <a:cs typeface="Arial"/>
              </a:rPr>
              <a:t> </a:t>
            </a:r>
            <a:r>
              <a:rPr sz="1867" dirty="0">
                <a:solidFill>
                  <a:prstClr val="black"/>
                </a:solidFill>
                <a:latin typeface="Arial"/>
                <a:cs typeface="Arial"/>
              </a:rPr>
              <a:t>states.</a:t>
            </a:r>
            <a:endParaRPr sz="1867">
              <a:solidFill>
                <a:prstClr val="black"/>
              </a:solidFill>
              <a:latin typeface="Arial"/>
              <a:cs typeface="Arial"/>
            </a:endParaRPr>
          </a:p>
        </p:txBody>
      </p:sp>
      <p:sp>
        <p:nvSpPr>
          <p:cNvPr id="5" name="object 5"/>
          <p:cNvSpPr txBox="1"/>
          <p:nvPr/>
        </p:nvSpPr>
        <p:spPr>
          <a:xfrm>
            <a:off x="1200156" y="2436642"/>
            <a:ext cx="1769533" cy="863484"/>
          </a:xfrm>
          <a:prstGeom prst="rect">
            <a:avLst/>
          </a:prstGeom>
        </p:spPr>
        <p:txBody>
          <a:bodyPr vert="horz" wrap="square" lIns="0" tIns="16933" rIns="0" bIns="0" rtlCol="0">
            <a:spAutoFit/>
          </a:bodyPr>
          <a:lstStyle/>
          <a:p>
            <a:pPr marL="464808" indent="-448722" defTabSz="1219170">
              <a:lnSpc>
                <a:spcPts val="2219"/>
              </a:lnSpc>
              <a:spcBef>
                <a:spcPts val="133"/>
              </a:spcBef>
              <a:buFontTx/>
              <a:buChar char="○"/>
              <a:tabLst>
                <a:tab pos="463962" algn="l"/>
                <a:tab pos="465655" algn="l"/>
              </a:tabLst>
            </a:pPr>
            <a:r>
              <a:rPr sz="1867" b="1" dirty="0">
                <a:solidFill>
                  <a:prstClr val="black"/>
                </a:solidFill>
                <a:latin typeface="Arial"/>
                <a:cs typeface="Arial"/>
              </a:rPr>
              <a:t>forget</a:t>
            </a:r>
            <a:r>
              <a:rPr sz="1867" b="1" spc="-140" dirty="0">
                <a:solidFill>
                  <a:prstClr val="black"/>
                </a:solidFill>
                <a:latin typeface="Arial"/>
                <a:cs typeface="Arial"/>
              </a:rPr>
              <a:t> </a:t>
            </a:r>
            <a:r>
              <a:rPr sz="1867" b="1" spc="-7" dirty="0">
                <a:solidFill>
                  <a:prstClr val="black"/>
                </a:solidFill>
                <a:latin typeface="Arial"/>
                <a:cs typeface="Arial"/>
              </a:rPr>
              <a:t>gate</a:t>
            </a:r>
            <a:endParaRPr sz="1867">
              <a:solidFill>
                <a:prstClr val="black"/>
              </a:solidFill>
              <a:latin typeface="Arial"/>
              <a:cs typeface="Arial"/>
            </a:endParaRPr>
          </a:p>
          <a:p>
            <a:pPr marL="464808" indent="-448722" defTabSz="1219170">
              <a:lnSpc>
                <a:spcPts val="2200"/>
              </a:lnSpc>
              <a:buFontTx/>
              <a:buChar char="○"/>
              <a:tabLst>
                <a:tab pos="463962" algn="l"/>
                <a:tab pos="465655" algn="l"/>
              </a:tabLst>
            </a:pPr>
            <a:r>
              <a:rPr sz="1867" b="1" spc="-7" dirty="0">
                <a:solidFill>
                  <a:prstClr val="black"/>
                </a:solidFill>
                <a:latin typeface="Arial"/>
                <a:cs typeface="Arial"/>
              </a:rPr>
              <a:t>input</a:t>
            </a:r>
            <a:r>
              <a:rPr sz="1867" b="1" spc="-133" dirty="0">
                <a:solidFill>
                  <a:prstClr val="black"/>
                </a:solidFill>
                <a:latin typeface="Arial"/>
                <a:cs typeface="Arial"/>
              </a:rPr>
              <a:t> </a:t>
            </a:r>
            <a:r>
              <a:rPr sz="1867" b="1" spc="-7" dirty="0">
                <a:solidFill>
                  <a:prstClr val="black"/>
                </a:solidFill>
                <a:latin typeface="Arial"/>
                <a:cs typeface="Arial"/>
              </a:rPr>
              <a:t>gate</a:t>
            </a:r>
            <a:endParaRPr sz="1867">
              <a:solidFill>
                <a:prstClr val="black"/>
              </a:solidFill>
              <a:latin typeface="Arial"/>
              <a:cs typeface="Arial"/>
            </a:endParaRPr>
          </a:p>
          <a:p>
            <a:pPr marL="464808" indent="-448722" defTabSz="1219170">
              <a:lnSpc>
                <a:spcPts val="2219"/>
              </a:lnSpc>
              <a:buFontTx/>
              <a:buChar char="○"/>
              <a:tabLst>
                <a:tab pos="463962" algn="l"/>
                <a:tab pos="465655" algn="l"/>
              </a:tabLst>
            </a:pPr>
            <a:r>
              <a:rPr sz="1867" b="1" spc="-7" dirty="0">
                <a:solidFill>
                  <a:prstClr val="black"/>
                </a:solidFill>
                <a:latin typeface="Arial"/>
                <a:cs typeface="Arial"/>
              </a:rPr>
              <a:t>output</a:t>
            </a:r>
            <a:r>
              <a:rPr sz="1867" b="1" spc="-133" dirty="0">
                <a:solidFill>
                  <a:prstClr val="black"/>
                </a:solidFill>
                <a:latin typeface="Arial"/>
                <a:cs typeface="Arial"/>
              </a:rPr>
              <a:t> </a:t>
            </a:r>
            <a:r>
              <a:rPr sz="1867" b="1" spc="-7" dirty="0">
                <a:solidFill>
                  <a:prstClr val="black"/>
                </a:solidFill>
                <a:latin typeface="Arial"/>
                <a:cs typeface="Arial"/>
              </a:rPr>
              <a:t>gate</a:t>
            </a:r>
            <a:endParaRPr sz="1867">
              <a:solidFill>
                <a:prstClr val="black"/>
              </a:solidFill>
              <a:latin typeface="Arial"/>
              <a:cs typeface="Arial"/>
            </a:endParaRPr>
          </a:p>
        </p:txBody>
      </p:sp>
      <p:grpSp>
        <p:nvGrpSpPr>
          <p:cNvPr id="6" name="object 6"/>
          <p:cNvGrpSpPr/>
          <p:nvPr/>
        </p:nvGrpSpPr>
        <p:grpSpPr>
          <a:xfrm>
            <a:off x="6552636" y="1531729"/>
            <a:ext cx="3999653" cy="4362027"/>
            <a:chOff x="4914477" y="1148797"/>
            <a:chExt cx="2999740" cy="3271520"/>
          </a:xfrm>
        </p:grpSpPr>
        <p:sp>
          <p:nvSpPr>
            <p:cNvPr id="7" name="object 7"/>
            <p:cNvSpPr/>
            <p:nvPr/>
          </p:nvSpPr>
          <p:spPr>
            <a:xfrm>
              <a:off x="5113514" y="1148797"/>
              <a:ext cx="2800494" cy="3271488"/>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4919240" y="2850269"/>
              <a:ext cx="441325" cy="109220"/>
            </a:xfrm>
            <a:custGeom>
              <a:avLst/>
              <a:gdLst/>
              <a:ahLst/>
              <a:cxnLst/>
              <a:rect l="l" t="t" r="r" b="b"/>
              <a:pathLst>
                <a:path w="441325" h="109219">
                  <a:moveTo>
                    <a:pt x="386999" y="108599"/>
                  </a:moveTo>
                  <a:lnTo>
                    <a:pt x="386999" y="81449"/>
                  </a:lnTo>
                  <a:lnTo>
                    <a:pt x="0" y="81449"/>
                  </a:lnTo>
                  <a:lnTo>
                    <a:pt x="0" y="27149"/>
                  </a:lnTo>
                  <a:lnTo>
                    <a:pt x="386999" y="27149"/>
                  </a:lnTo>
                  <a:lnTo>
                    <a:pt x="386999" y="0"/>
                  </a:lnTo>
                  <a:lnTo>
                    <a:pt x="441299" y="54299"/>
                  </a:lnTo>
                  <a:lnTo>
                    <a:pt x="386999" y="108599"/>
                  </a:lnTo>
                  <a:close/>
                </a:path>
              </a:pathLst>
            </a:custGeom>
            <a:solidFill>
              <a:srgbClr val="970000"/>
            </a:solid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4919240" y="2850269"/>
              <a:ext cx="441325" cy="109220"/>
            </a:xfrm>
            <a:custGeom>
              <a:avLst/>
              <a:gdLst/>
              <a:ahLst/>
              <a:cxnLst/>
              <a:rect l="l" t="t" r="r" b="b"/>
              <a:pathLst>
                <a:path w="441325" h="109219">
                  <a:moveTo>
                    <a:pt x="0" y="27149"/>
                  </a:moveTo>
                  <a:lnTo>
                    <a:pt x="386999" y="27149"/>
                  </a:lnTo>
                  <a:lnTo>
                    <a:pt x="386999" y="0"/>
                  </a:lnTo>
                  <a:lnTo>
                    <a:pt x="441299" y="54299"/>
                  </a:lnTo>
                  <a:lnTo>
                    <a:pt x="386999" y="108599"/>
                  </a:lnTo>
                  <a:lnTo>
                    <a:pt x="386999" y="81449"/>
                  </a:lnTo>
                  <a:lnTo>
                    <a:pt x="0" y="81449"/>
                  </a:lnTo>
                  <a:lnTo>
                    <a:pt x="0" y="2714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5697338" y="1931341"/>
              <a:ext cx="294005" cy="853440"/>
            </a:xfrm>
            <a:custGeom>
              <a:avLst/>
              <a:gdLst/>
              <a:ahLst/>
              <a:cxnLst/>
              <a:rect l="l" t="t" r="r" b="b"/>
              <a:pathLst>
                <a:path w="294004" h="853439">
                  <a:moveTo>
                    <a:pt x="255674" y="853428"/>
                  </a:moveTo>
                  <a:lnTo>
                    <a:pt x="189124" y="815303"/>
                  </a:lnTo>
                  <a:lnTo>
                    <a:pt x="215299" y="808178"/>
                  </a:lnTo>
                  <a:lnTo>
                    <a:pt x="0" y="14249"/>
                  </a:lnTo>
                  <a:lnTo>
                    <a:pt x="52349" y="0"/>
                  </a:lnTo>
                  <a:lnTo>
                    <a:pt x="267649" y="793928"/>
                  </a:lnTo>
                  <a:lnTo>
                    <a:pt x="293824" y="786803"/>
                  </a:lnTo>
                  <a:lnTo>
                    <a:pt x="255674" y="853428"/>
                  </a:lnTo>
                  <a:close/>
                </a:path>
              </a:pathLst>
            </a:custGeom>
            <a:solidFill>
              <a:srgbClr val="970000"/>
            </a:solid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5697338" y="1931341"/>
              <a:ext cx="294005" cy="853440"/>
            </a:xfrm>
            <a:custGeom>
              <a:avLst/>
              <a:gdLst/>
              <a:ahLst/>
              <a:cxnLst/>
              <a:rect l="l" t="t" r="r" b="b"/>
              <a:pathLst>
                <a:path w="294004" h="853439">
                  <a:moveTo>
                    <a:pt x="52349" y="0"/>
                  </a:moveTo>
                  <a:lnTo>
                    <a:pt x="267649" y="793928"/>
                  </a:lnTo>
                  <a:lnTo>
                    <a:pt x="293824" y="786803"/>
                  </a:lnTo>
                  <a:lnTo>
                    <a:pt x="255674" y="853428"/>
                  </a:lnTo>
                  <a:lnTo>
                    <a:pt x="189124" y="815303"/>
                  </a:lnTo>
                  <a:lnTo>
                    <a:pt x="215299" y="808178"/>
                  </a:lnTo>
                  <a:lnTo>
                    <a:pt x="0" y="14249"/>
                  </a:lnTo>
                  <a:lnTo>
                    <a:pt x="52349" y="0"/>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sp>
        <p:nvSpPr>
          <p:cNvPr id="12" name="object 12"/>
          <p:cNvSpPr txBox="1"/>
          <p:nvPr/>
        </p:nvSpPr>
        <p:spPr>
          <a:xfrm>
            <a:off x="5458489" y="3707851"/>
            <a:ext cx="908473" cy="222219"/>
          </a:xfrm>
          <a:prstGeom prst="rect">
            <a:avLst/>
          </a:prstGeom>
        </p:spPr>
        <p:txBody>
          <a:bodyPr vert="horz" wrap="square" lIns="0" tIns="16933" rIns="0" bIns="0" rtlCol="0">
            <a:spAutoFit/>
          </a:bodyPr>
          <a:lstStyle/>
          <a:p>
            <a:pPr marL="16933" defTabSz="1219170">
              <a:spcBef>
                <a:spcPts val="133"/>
              </a:spcBef>
            </a:pPr>
            <a:r>
              <a:rPr sz="1333" b="1" dirty="0">
                <a:solidFill>
                  <a:prstClr val="black"/>
                </a:solidFill>
                <a:latin typeface="Arial"/>
                <a:cs typeface="Arial"/>
              </a:rPr>
              <a:t>forget</a:t>
            </a:r>
            <a:r>
              <a:rPr sz="1333" b="1" spc="-100" dirty="0">
                <a:solidFill>
                  <a:prstClr val="black"/>
                </a:solidFill>
                <a:latin typeface="Arial"/>
                <a:cs typeface="Arial"/>
              </a:rPr>
              <a:t> </a:t>
            </a:r>
            <a:r>
              <a:rPr sz="1333" b="1" spc="-7" dirty="0">
                <a:solidFill>
                  <a:prstClr val="black"/>
                </a:solidFill>
                <a:latin typeface="Arial"/>
                <a:cs typeface="Arial"/>
              </a:rPr>
              <a:t>gate</a:t>
            </a:r>
            <a:endParaRPr sz="1333">
              <a:solidFill>
                <a:prstClr val="black"/>
              </a:solidFill>
              <a:latin typeface="Arial"/>
              <a:cs typeface="Arial"/>
            </a:endParaRPr>
          </a:p>
        </p:txBody>
      </p:sp>
      <p:sp>
        <p:nvSpPr>
          <p:cNvPr id="13" name="object 13"/>
          <p:cNvSpPr txBox="1"/>
          <p:nvPr/>
        </p:nvSpPr>
        <p:spPr>
          <a:xfrm>
            <a:off x="7117065" y="2183854"/>
            <a:ext cx="840740" cy="222219"/>
          </a:xfrm>
          <a:prstGeom prst="rect">
            <a:avLst/>
          </a:prstGeom>
        </p:spPr>
        <p:txBody>
          <a:bodyPr vert="horz" wrap="square" lIns="0" tIns="16933" rIns="0" bIns="0" rtlCol="0">
            <a:spAutoFit/>
          </a:bodyPr>
          <a:lstStyle/>
          <a:p>
            <a:pPr marL="16933" defTabSz="1219170">
              <a:spcBef>
                <a:spcPts val="133"/>
              </a:spcBef>
            </a:pPr>
            <a:r>
              <a:rPr sz="1333" b="1" spc="-7" dirty="0">
                <a:solidFill>
                  <a:prstClr val="black"/>
                </a:solidFill>
                <a:latin typeface="Arial"/>
                <a:cs typeface="Arial"/>
              </a:rPr>
              <a:t>Input</a:t>
            </a:r>
            <a:r>
              <a:rPr sz="1333" b="1" spc="-93" dirty="0">
                <a:solidFill>
                  <a:prstClr val="black"/>
                </a:solidFill>
                <a:latin typeface="Arial"/>
                <a:cs typeface="Arial"/>
              </a:rPr>
              <a:t> </a:t>
            </a:r>
            <a:r>
              <a:rPr sz="1333" b="1" spc="-7" dirty="0">
                <a:solidFill>
                  <a:prstClr val="black"/>
                </a:solidFill>
                <a:latin typeface="Arial"/>
                <a:cs typeface="Arial"/>
              </a:rPr>
              <a:t>gate</a:t>
            </a:r>
            <a:endParaRPr sz="1333">
              <a:solidFill>
                <a:prstClr val="black"/>
              </a:solidFill>
              <a:latin typeface="Arial"/>
              <a:cs typeface="Arial"/>
            </a:endParaRPr>
          </a:p>
        </p:txBody>
      </p:sp>
      <p:grpSp>
        <p:nvGrpSpPr>
          <p:cNvPr id="14" name="object 14"/>
          <p:cNvGrpSpPr/>
          <p:nvPr/>
        </p:nvGrpSpPr>
        <p:grpSpPr>
          <a:xfrm>
            <a:off x="8918999" y="2556737"/>
            <a:ext cx="199813" cy="1181947"/>
            <a:chOff x="6689249" y="1917553"/>
            <a:chExt cx="149860" cy="886460"/>
          </a:xfrm>
        </p:grpSpPr>
        <p:sp>
          <p:nvSpPr>
            <p:cNvPr id="15" name="object 15"/>
            <p:cNvSpPr/>
            <p:nvPr/>
          </p:nvSpPr>
          <p:spPr>
            <a:xfrm>
              <a:off x="6694011" y="1922316"/>
              <a:ext cx="140335" cy="876935"/>
            </a:xfrm>
            <a:custGeom>
              <a:avLst/>
              <a:gdLst/>
              <a:ahLst/>
              <a:cxnLst/>
              <a:rect l="l" t="t" r="r" b="b"/>
              <a:pathLst>
                <a:path w="140334" h="876935">
                  <a:moveTo>
                    <a:pt x="90074" y="876453"/>
                  </a:moveTo>
                  <a:lnTo>
                    <a:pt x="32024" y="826203"/>
                  </a:lnTo>
                  <a:lnTo>
                    <a:pt x="59099" y="824253"/>
                  </a:lnTo>
                  <a:lnTo>
                    <a:pt x="0" y="3899"/>
                  </a:lnTo>
                  <a:lnTo>
                    <a:pt x="54149" y="0"/>
                  </a:lnTo>
                  <a:lnTo>
                    <a:pt x="113249" y="820353"/>
                  </a:lnTo>
                  <a:lnTo>
                    <a:pt x="140324" y="818403"/>
                  </a:lnTo>
                  <a:lnTo>
                    <a:pt x="90074" y="876453"/>
                  </a:lnTo>
                  <a:close/>
                </a:path>
              </a:pathLst>
            </a:custGeom>
            <a:solidFill>
              <a:srgbClr val="970000"/>
            </a:solidFill>
          </p:spPr>
          <p:txBody>
            <a:bodyPr wrap="square" lIns="0" tIns="0" rIns="0" bIns="0" rtlCol="0"/>
            <a:lstStyle/>
            <a:p>
              <a:pPr defTabSz="1219170"/>
              <a:endParaRPr sz="2400">
                <a:solidFill>
                  <a:prstClr val="black"/>
                </a:solidFill>
                <a:latin typeface="Calibri"/>
              </a:endParaRPr>
            </a:p>
          </p:txBody>
        </p:sp>
        <p:sp>
          <p:nvSpPr>
            <p:cNvPr id="16" name="object 16"/>
            <p:cNvSpPr/>
            <p:nvPr/>
          </p:nvSpPr>
          <p:spPr>
            <a:xfrm>
              <a:off x="6694011" y="1922316"/>
              <a:ext cx="140335" cy="876935"/>
            </a:xfrm>
            <a:custGeom>
              <a:avLst/>
              <a:gdLst/>
              <a:ahLst/>
              <a:cxnLst/>
              <a:rect l="l" t="t" r="r" b="b"/>
              <a:pathLst>
                <a:path w="140334" h="876935">
                  <a:moveTo>
                    <a:pt x="54149" y="0"/>
                  </a:moveTo>
                  <a:lnTo>
                    <a:pt x="113249" y="820353"/>
                  </a:lnTo>
                  <a:lnTo>
                    <a:pt x="140324" y="818403"/>
                  </a:lnTo>
                  <a:lnTo>
                    <a:pt x="90074" y="876453"/>
                  </a:lnTo>
                  <a:lnTo>
                    <a:pt x="32024" y="826203"/>
                  </a:lnTo>
                  <a:lnTo>
                    <a:pt x="59099" y="824253"/>
                  </a:lnTo>
                  <a:lnTo>
                    <a:pt x="0" y="3899"/>
                  </a:lnTo>
                  <a:lnTo>
                    <a:pt x="54149" y="0"/>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sp>
        <p:nvSpPr>
          <p:cNvPr id="17" name="object 17"/>
          <p:cNvSpPr txBox="1"/>
          <p:nvPr/>
        </p:nvSpPr>
        <p:spPr>
          <a:xfrm>
            <a:off x="8447754" y="2183854"/>
            <a:ext cx="982133" cy="222219"/>
          </a:xfrm>
          <a:prstGeom prst="rect">
            <a:avLst/>
          </a:prstGeom>
        </p:spPr>
        <p:txBody>
          <a:bodyPr vert="horz" wrap="square" lIns="0" tIns="16933" rIns="0" bIns="0" rtlCol="0">
            <a:spAutoFit/>
          </a:bodyPr>
          <a:lstStyle/>
          <a:p>
            <a:pPr marL="16933" defTabSz="1219170">
              <a:spcBef>
                <a:spcPts val="133"/>
              </a:spcBef>
            </a:pPr>
            <a:r>
              <a:rPr sz="1333" b="1" spc="-7" dirty="0">
                <a:solidFill>
                  <a:prstClr val="black"/>
                </a:solidFill>
                <a:latin typeface="Arial"/>
                <a:cs typeface="Arial"/>
              </a:rPr>
              <a:t>Output</a:t>
            </a:r>
            <a:r>
              <a:rPr sz="1333" b="1" spc="-93" dirty="0">
                <a:solidFill>
                  <a:prstClr val="black"/>
                </a:solidFill>
                <a:latin typeface="Arial"/>
                <a:cs typeface="Arial"/>
              </a:rPr>
              <a:t> </a:t>
            </a:r>
            <a:r>
              <a:rPr sz="1333" b="1" spc="-7" dirty="0">
                <a:solidFill>
                  <a:prstClr val="black"/>
                </a:solidFill>
                <a:latin typeface="Arial"/>
                <a:cs typeface="Arial"/>
              </a:rPr>
              <a:t>gate</a:t>
            </a:r>
            <a:endParaRPr sz="1333">
              <a:solidFill>
                <a:prstClr val="black"/>
              </a:solidFill>
              <a:latin typeface="Arial"/>
              <a:cs typeface="Arial"/>
            </a:endParaRPr>
          </a:p>
        </p:txBody>
      </p:sp>
    </p:spTree>
    <p:extLst>
      <p:ext uri="{BB962C8B-B14F-4D97-AF65-F5344CB8AC3E}">
        <p14:creationId xmlns:p14="http://schemas.microsoft.com/office/powerpoint/2010/main" val="35180882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73" y="365125"/>
            <a:ext cx="11970327" cy="1325563"/>
          </a:xfrm>
        </p:spPr>
        <p:txBody>
          <a:bodyPr/>
          <a:lstStyle/>
          <a:p>
            <a:r>
              <a:rPr lang="en-IN" dirty="0" smtClean="0">
                <a:latin typeface="Algerian" panose="04020705040A02060702" pitchFamily="82" charset="0"/>
              </a:rPr>
              <a:t>Problem Statement &amp; Website creation</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r>
              <a:rPr lang="en-IN" dirty="0" smtClean="0"/>
              <a:t>Prediction of stock price using LSTM on a company’s dataset.</a:t>
            </a:r>
          </a:p>
          <a:p>
            <a:r>
              <a:rPr lang="en-IN" dirty="0" smtClean="0"/>
              <a:t>Prediction of stock price from another companies’ datasets using the last saved LSTM model.</a:t>
            </a:r>
          </a:p>
          <a:p>
            <a:r>
              <a:rPr lang="en-IN" dirty="0" smtClean="0"/>
              <a:t>Building a dashboard in a website for stock analysis using Flask and Dash frameworks.</a:t>
            </a:r>
          </a:p>
          <a:p>
            <a:endParaRPr lang="en-IN" dirty="0"/>
          </a:p>
        </p:txBody>
      </p:sp>
      <p:pic>
        <p:nvPicPr>
          <p:cNvPr id="4" name="Picture 3"/>
          <p:cNvPicPr>
            <a:picLocks noChangeAspect="1"/>
          </p:cNvPicPr>
          <p:nvPr/>
        </p:nvPicPr>
        <p:blipFill>
          <a:blip r:embed="rId2"/>
          <a:stretch>
            <a:fillRect/>
          </a:stretch>
        </p:blipFill>
        <p:spPr>
          <a:xfrm>
            <a:off x="3565214" y="4197236"/>
            <a:ext cx="4479234" cy="2519569"/>
          </a:xfrm>
          <a:prstGeom prst="rect">
            <a:avLst/>
          </a:prstGeom>
        </p:spPr>
      </p:pic>
      <p:pic>
        <p:nvPicPr>
          <p:cNvPr id="5" name="Picture 4"/>
          <p:cNvPicPr>
            <a:picLocks noChangeAspect="1"/>
          </p:cNvPicPr>
          <p:nvPr/>
        </p:nvPicPr>
        <p:blipFill>
          <a:blip r:embed="rId3"/>
          <a:stretch>
            <a:fillRect/>
          </a:stretch>
        </p:blipFill>
        <p:spPr>
          <a:xfrm>
            <a:off x="9515207" y="4197237"/>
            <a:ext cx="2676793" cy="2660764"/>
          </a:xfrm>
          <a:prstGeom prst="rect">
            <a:avLst/>
          </a:prstGeom>
        </p:spPr>
      </p:pic>
    </p:spTree>
    <p:extLst>
      <p:ext uri="{BB962C8B-B14F-4D97-AF65-F5344CB8AC3E}">
        <p14:creationId xmlns:p14="http://schemas.microsoft.com/office/powerpoint/2010/main" val="31827620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6048103" cy="3474240"/>
          </a:xfrm>
          <a:prstGeom prst="rect">
            <a:avLst/>
          </a:prstGeom>
        </p:spPr>
      </p:pic>
      <p:pic>
        <p:nvPicPr>
          <p:cNvPr id="3" name="Picture 2"/>
          <p:cNvPicPr>
            <a:picLocks noChangeAspect="1"/>
          </p:cNvPicPr>
          <p:nvPr/>
        </p:nvPicPr>
        <p:blipFill>
          <a:blip r:embed="rId3"/>
          <a:stretch>
            <a:fillRect/>
          </a:stretch>
        </p:blipFill>
        <p:spPr>
          <a:xfrm>
            <a:off x="6140398" y="50055"/>
            <a:ext cx="6051602" cy="3374129"/>
          </a:xfrm>
          <a:prstGeom prst="rect">
            <a:avLst/>
          </a:prstGeom>
        </p:spPr>
      </p:pic>
      <p:pic>
        <p:nvPicPr>
          <p:cNvPr id="5" name="Picture 4"/>
          <p:cNvPicPr>
            <a:picLocks noChangeAspect="1"/>
          </p:cNvPicPr>
          <p:nvPr/>
        </p:nvPicPr>
        <p:blipFill>
          <a:blip r:embed="rId4"/>
          <a:stretch>
            <a:fillRect/>
          </a:stretch>
        </p:blipFill>
        <p:spPr>
          <a:xfrm>
            <a:off x="0" y="3474239"/>
            <a:ext cx="6048103" cy="3383759"/>
          </a:xfrm>
          <a:prstGeom prst="rect">
            <a:avLst/>
          </a:prstGeom>
        </p:spPr>
      </p:pic>
      <p:pic>
        <p:nvPicPr>
          <p:cNvPr id="6" name="Picture 5"/>
          <p:cNvPicPr>
            <a:picLocks noChangeAspect="1"/>
          </p:cNvPicPr>
          <p:nvPr/>
        </p:nvPicPr>
        <p:blipFill>
          <a:blip r:embed="rId5"/>
          <a:stretch>
            <a:fillRect/>
          </a:stretch>
        </p:blipFill>
        <p:spPr>
          <a:xfrm>
            <a:off x="6140399" y="3456786"/>
            <a:ext cx="6051601" cy="3401213"/>
          </a:xfrm>
          <a:prstGeom prst="rect">
            <a:avLst/>
          </a:prstGeom>
        </p:spPr>
      </p:pic>
    </p:spTree>
    <p:extLst>
      <p:ext uri="{BB962C8B-B14F-4D97-AF65-F5344CB8AC3E}">
        <p14:creationId xmlns:p14="http://schemas.microsoft.com/office/powerpoint/2010/main" val="16316812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965" y="266682"/>
            <a:ext cx="3031913" cy="755762"/>
          </a:xfrm>
          <a:prstGeom prst="rect">
            <a:avLst/>
          </a:prstGeom>
        </p:spPr>
        <p:txBody>
          <a:bodyPr vert="horz" wrap="square" lIns="0" tIns="16933" rIns="0" bIns="0" rtlCol="0">
            <a:spAutoFit/>
          </a:bodyPr>
          <a:lstStyle/>
          <a:p>
            <a:pPr marL="16933">
              <a:spcBef>
                <a:spcPts val="133"/>
              </a:spcBef>
            </a:pPr>
            <a:r>
              <a:rPr sz="4800" spc="7" dirty="0">
                <a:latin typeface="Arial"/>
                <a:cs typeface="Arial"/>
              </a:rPr>
              <a:t>C</a:t>
            </a:r>
            <a:r>
              <a:rPr sz="3333" spc="7" dirty="0">
                <a:latin typeface="Arial"/>
                <a:cs typeface="Arial"/>
              </a:rPr>
              <a:t>ONCLUSION</a:t>
            </a:r>
            <a:endParaRPr sz="3333">
              <a:latin typeface="Arial"/>
              <a:cs typeface="Arial"/>
            </a:endParaRPr>
          </a:p>
        </p:txBody>
      </p:sp>
      <p:sp>
        <p:nvSpPr>
          <p:cNvPr id="3" name="object 3"/>
          <p:cNvSpPr/>
          <p:nvPr/>
        </p:nvSpPr>
        <p:spPr>
          <a:xfrm>
            <a:off x="6498287" y="3486859"/>
            <a:ext cx="5088656" cy="3259427"/>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6550389" y="126999"/>
            <a:ext cx="4793401" cy="3230352"/>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5" name="object 5"/>
          <p:cNvGrpSpPr/>
          <p:nvPr/>
        </p:nvGrpSpPr>
        <p:grpSpPr>
          <a:xfrm>
            <a:off x="5467606" y="4681974"/>
            <a:ext cx="896620" cy="352213"/>
            <a:chOff x="4100704" y="3511480"/>
            <a:chExt cx="672465" cy="264160"/>
          </a:xfrm>
        </p:grpSpPr>
        <p:sp>
          <p:nvSpPr>
            <p:cNvPr id="6" name="object 6"/>
            <p:cNvSpPr/>
            <p:nvPr/>
          </p:nvSpPr>
          <p:spPr>
            <a:xfrm>
              <a:off x="4105466" y="3516242"/>
              <a:ext cx="662940" cy="254635"/>
            </a:xfrm>
            <a:custGeom>
              <a:avLst/>
              <a:gdLst/>
              <a:ahLst/>
              <a:cxnLst/>
              <a:rect l="l" t="t" r="r" b="b"/>
              <a:pathLst>
                <a:path w="662939" h="254635">
                  <a:moveTo>
                    <a:pt x="535648" y="254099"/>
                  </a:moveTo>
                  <a:lnTo>
                    <a:pt x="535648" y="190574"/>
                  </a:lnTo>
                  <a:lnTo>
                    <a:pt x="0" y="190574"/>
                  </a:lnTo>
                  <a:lnTo>
                    <a:pt x="0" y="63524"/>
                  </a:lnTo>
                  <a:lnTo>
                    <a:pt x="535648" y="63524"/>
                  </a:lnTo>
                  <a:lnTo>
                    <a:pt x="535648" y="0"/>
                  </a:lnTo>
                  <a:lnTo>
                    <a:pt x="662698" y="127049"/>
                  </a:lnTo>
                  <a:lnTo>
                    <a:pt x="535648" y="254099"/>
                  </a:lnTo>
                  <a:close/>
                </a:path>
              </a:pathLst>
            </a:custGeom>
            <a:solidFill>
              <a:srgbClr val="CC4124"/>
            </a:solid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4105466" y="3516242"/>
              <a:ext cx="662940" cy="254635"/>
            </a:xfrm>
            <a:custGeom>
              <a:avLst/>
              <a:gdLst/>
              <a:ahLst/>
              <a:cxnLst/>
              <a:rect l="l" t="t" r="r" b="b"/>
              <a:pathLst>
                <a:path w="662939" h="254635">
                  <a:moveTo>
                    <a:pt x="0" y="63524"/>
                  </a:moveTo>
                  <a:lnTo>
                    <a:pt x="535648" y="63524"/>
                  </a:lnTo>
                  <a:lnTo>
                    <a:pt x="535648" y="0"/>
                  </a:lnTo>
                  <a:lnTo>
                    <a:pt x="662698" y="127049"/>
                  </a:lnTo>
                  <a:lnTo>
                    <a:pt x="535648" y="254099"/>
                  </a:lnTo>
                  <a:lnTo>
                    <a:pt x="535648" y="190574"/>
                  </a:lnTo>
                  <a:lnTo>
                    <a:pt x="0" y="190574"/>
                  </a:lnTo>
                  <a:lnTo>
                    <a:pt x="0" y="63524"/>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sp>
        <p:nvSpPr>
          <p:cNvPr id="8" name="object 8"/>
          <p:cNvSpPr txBox="1"/>
          <p:nvPr/>
        </p:nvSpPr>
        <p:spPr>
          <a:xfrm>
            <a:off x="396366" y="1293581"/>
            <a:ext cx="5858933" cy="3972284"/>
          </a:xfrm>
          <a:prstGeom prst="rect">
            <a:avLst/>
          </a:prstGeom>
        </p:spPr>
        <p:txBody>
          <a:bodyPr vert="horz" wrap="square" lIns="0" tIns="16933" rIns="0" bIns="0" rtlCol="0">
            <a:spAutoFit/>
          </a:bodyPr>
          <a:lstStyle/>
          <a:p>
            <a:pPr marL="977029" defTabSz="1219170">
              <a:spcBef>
                <a:spcPts val="133"/>
              </a:spcBef>
            </a:pPr>
            <a:r>
              <a:rPr sz="1867" spc="-7" dirty="0">
                <a:solidFill>
                  <a:prstClr val="black"/>
                </a:solidFill>
                <a:latin typeface="Arial"/>
                <a:cs typeface="Arial"/>
              </a:rPr>
              <a:t>Linear</a:t>
            </a:r>
            <a:r>
              <a:rPr sz="1867" spc="-13" dirty="0">
                <a:solidFill>
                  <a:prstClr val="black"/>
                </a:solidFill>
                <a:latin typeface="Arial"/>
                <a:cs typeface="Arial"/>
              </a:rPr>
              <a:t> </a:t>
            </a:r>
            <a:r>
              <a:rPr sz="1867" spc="-7" dirty="0">
                <a:solidFill>
                  <a:prstClr val="black"/>
                </a:solidFill>
                <a:latin typeface="Arial"/>
                <a:cs typeface="Arial"/>
              </a:rPr>
              <a:t>Regression</a:t>
            </a:r>
            <a:endParaRPr sz="1867" dirty="0">
              <a:solidFill>
                <a:prstClr val="black"/>
              </a:solidFill>
              <a:latin typeface="Arial"/>
              <a:cs typeface="Arial"/>
            </a:endParaRPr>
          </a:p>
          <a:p>
            <a:pPr defTabSz="1219170">
              <a:spcBef>
                <a:spcPts val="40"/>
              </a:spcBef>
            </a:pPr>
            <a:endParaRPr sz="2333" dirty="0">
              <a:solidFill>
                <a:prstClr val="black"/>
              </a:solidFill>
              <a:latin typeface="Arial"/>
              <a:cs typeface="Arial"/>
            </a:endParaRPr>
          </a:p>
          <a:p>
            <a:pPr marL="1489249" indent="-448722" defTabSz="1219170">
              <a:spcBef>
                <a:spcPts val="7"/>
              </a:spcBef>
              <a:buFontTx/>
              <a:buChar char="●"/>
              <a:tabLst>
                <a:tab pos="1489249" algn="l"/>
                <a:tab pos="1490096" algn="l"/>
              </a:tabLst>
            </a:pPr>
            <a:r>
              <a:rPr sz="1867" dirty="0">
                <a:solidFill>
                  <a:prstClr val="black"/>
                </a:solidFill>
                <a:latin typeface="Arial"/>
                <a:cs typeface="Arial"/>
              </a:rPr>
              <a:t>Model </a:t>
            </a:r>
            <a:r>
              <a:rPr sz="1867" spc="-7" dirty="0">
                <a:solidFill>
                  <a:prstClr val="black"/>
                </a:solidFill>
                <a:latin typeface="Arial"/>
                <a:cs typeface="Arial"/>
              </a:rPr>
              <a:t>does not fit</a:t>
            </a:r>
            <a:r>
              <a:rPr sz="1867" spc="-33" dirty="0">
                <a:solidFill>
                  <a:prstClr val="black"/>
                </a:solidFill>
                <a:latin typeface="Arial"/>
                <a:cs typeface="Arial"/>
              </a:rPr>
              <a:t> </a:t>
            </a:r>
            <a:r>
              <a:rPr sz="1867" spc="-7" dirty="0">
                <a:solidFill>
                  <a:prstClr val="black"/>
                </a:solidFill>
                <a:latin typeface="Arial"/>
                <a:cs typeface="Arial"/>
              </a:rPr>
              <a:t>properly</a:t>
            </a:r>
            <a:endParaRPr sz="1867" dirty="0">
              <a:solidFill>
                <a:prstClr val="black"/>
              </a:solidFill>
              <a:latin typeface="Arial"/>
              <a:cs typeface="Arial"/>
            </a:endParaRPr>
          </a:p>
          <a:p>
            <a:pPr defTabSz="1219170">
              <a:buFont typeface="Arial"/>
              <a:buChar char="●"/>
            </a:pPr>
            <a:endParaRPr sz="2000" dirty="0">
              <a:solidFill>
                <a:prstClr val="black"/>
              </a:solidFill>
              <a:latin typeface="Arial"/>
              <a:cs typeface="Arial"/>
            </a:endParaRPr>
          </a:p>
          <a:p>
            <a:pPr marL="16933" marR="6773" defTabSz="1219170">
              <a:lnSpc>
                <a:spcPts val="2200"/>
              </a:lnSpc>
              <a:spcBef>
                <a:spcPts val="1493"/>
              </a:spcBef>
            </a:pPr>
            <a:r>
              <a:rPr sz="1867" spc="-7" dirty="0">
                <a:solidFill>
                  <a:prstClr val="black"/>
                </a:solidFill>
                <a:latin typeface="Arial"/>
                <a:cs typeface="Arial"/>
              </a:rPr>
              <a:t>Stock price prediction is </a:t>
            </a:r>
            <a:r>
              <a:rPr sz="1867" dirty="0">
                <a:solidFill>
                  <a:prstClr val="black"/>
                </a:solidFill>
                <a:latin typeface="Arial"/>
                <a:cs typeface="Arial"/>
              </a:rPr>
              <a:t>a complex </a:t>
            </a:r>
            <a:r>
              <a:rPr sz="1867" spc="-7" dirty="0">
                <a:solidFill>
                  <a:prstClr val="black"/>
                </a:solidFill>
                <a:latin typeface="Arial"/>
                <a:cs typeface="Arial"/>
              </a:rPr>
              <a:t>problem and </a:t>
            </a:r>
            <a:r>
              <a:rPr sz="1867" spc="-13" dirty="0">
                <a:solidFill>
                  <a:prstClr val="black"/>
                </a:solidFill>
                <a:latin typeface="Arial"/>
                <a:cs typeface="Arial"/>
              </a:rPr>
              <a:t>difficult  </a:t>
            </a:r>
            <a:r>
              <a:rPr sz="1867" spc="-7" dirty="0">
                <a:solidFill>
                  <a:prstClr val="black"/>
                </a:solidFill>
                <a:latin typeface="Arial"/>
                <a:cs typeface="Arial"/>
              </a:rPr>
              <a:t>to</a:t>
            </a:r>
            <a:r>
              <a:rPr sz="1867" spc="-13" dirty="0">
                <a:solidFill>
                  <a:prstClr val="black"/>
                </a:solidFill>
                <a:latin typeface="Arial"/>
                <a:cs typeface="Arial"/>
              </a:rPr>
              <a:t> </a:t>
            </a:r>
            <a:r>
              <a:rPr sz="1867" spc="-7" dirty="0">
                <a:solidFill>
                  <a:prstClr val="black"/>
                </a:solidFill>
                <a:latin typeface="Arial"/>
                <a:cs typeface="Arial"/>
              </a:rPr>
              <a:t>predict.</a:t>
            </a:r>
            <a:endParaRPr sz="1867" dirty="0">
              <a:solidFill>
                <a:prstClr val="black"/>
              </a:solidFill>
              <a:latin typeface="Arial"/>
              <a:cs typeface="Arial"/>
            </a:endParaRPr>
          </a:p>
          <a:p>
            <a:pPr marL="16933" marR="813626" defTabSz="1219170">
              <a:lnSpc>
                <a:spcPts val="2200"/>
              </a:lnSpc>
            </a:pPr>
            <a:r>
              <a:rPr sz="1867" dirty="0">
                <a:solidFill>
                  <a:prstClr val="black"/>
                </a:solidFill>
                <a:latin typeface="Arial"/>
                <a:cs typeface="Arial"/>
              </a:rPr>
              <a:t>Machine </a:t>
            </a:r>
            <a:r>
              <a:rPr sz="1867" spc="-7" dirty="0">
                <a:solidFill>
                  <a:prstClr val="black"/>
                </a:solidFill>
                <a:latin typeface="Arial"/>
                <a:cs typeface="Arial"/>
              </a:rPr>
              <a:t>learning </a:t>
            </a:r>
            <a:r>
              <a:rPr sz="1867" dirty="0">
                <a:solidFill>
                  <a:prstClr val="black"/>
                </a:solidFill>
                <a:latin typeface="Arial"/>
                <a:cs typeface="Arial"/>
              </a:rPr>
              <a:t>model </a:t>
            </a:r>
            <a:r>
              <a:rPr sz="1867" spc="-7" dirty="0">
                <a:solidFill>
                  <a:prstClr val="black"/>
                </a:solidFill>
                <a:latin typeface="Arial"/>
                <a:cs typeface="Arial"/>
              </a:rPr>
              <a:t>doesn’t perform well as  </a:t>
            </a:r>
            <a:r>
              <a:rPr sz="1867" dirty="0">
                <a:solidFill>
                  <a:prstClr val="black"/>
                </a:solidFill>
                <a:latin typeface="Arial"/>
                <a:cs typeface="Arial"/>
              </a:rPr>
              <a:t>compared </a:t>
            </a:r>
            <a:r>
              <a:rPr sz="1867" spc="-7" dirty="0">
                <a:solidFill>
                  <a:prstClr val="black"/>
                </a:solidFill>
                <a:latin typeface="Arial"/>
                <a:cs typeface="Arial"/>
              </a:rPr>
              <a:t>to Deep Learning</a:t>
            </a:r>
            <a:r>
              <a:rPr sz="1867" spc="-33" dirty="0">
                <a:solidFill>
                  <a:prstClr val="black"/>
                </a:solidFill>
                <a:latin typeface="Arial"/>
                <a:cs typeface="Arial"/>
              </a:rPr>
              <a:t> </a:t>
            </a:r>
            <a:r>
              <a:rPr sz="1867" dirty="0">
                <a:solidFill>
                  <a:prstClr val="black"/>
                </a:solidFill>
                <a:latin typeface="Arial"/>
                <a:cs typeface="Arial"/>
              </a:rPr>
              <a:t>model.</a:t>
            </a:r>
          </a:p>
          <a:p>
            <a:pPr defTabSz="1219170"/>
            <a:endParaRPr sz="2000" dirty="0">
              <a:solidFill>
                <a:prstClr val="black"/>
              </a:solidFill>
              <a:latin typeface="Arial"/>
              <a:cs typeface="Arial"/>
            </a:endParaRPr>
          </a:p>
          <a:p>
            <a:pPr defTabSz="1219170">
              <a:spcBef>
                <a:spcPts val="53"/>
              </a:spcBef>
            </a:pPr>
            <a:endParaRPr sz="2067" dirty="0">
              <a:solidFill>
                <a:prstClr val="black"/>
              </a:solidFill>
              <a:latin typeface="Arial"/>
              <a:cs typeface="Arial"/>
            </a:endParaRPr>
          </a:p>
          <a:p>
            <a:pPr marL="879665" defTabSz="1219170"/>
            <a:r>
              <a:rPr lang="en-IN" sz="1867" spc="-7" dirty="0" smtClean="0">
                <a:solidFill>
                  <a:prstClr val="black"/>
                </a:solidFill>
                <a:latin typeface="Arial"/>
                <a:cs typeface="Arial"/>
              </a:rPr>
              <a:t>	</a:t>
            </a:r>
            <a:r>
              <a:rPr sz="1867" spc="-7" dirty="0" smtClean="0">
                <a:solidFill>
                  <a:prstClr val="black"/>
                </a:solidFill>
                <a:latin typeface="Arial"/>
                <a:cs typeface="Arial"/>
              </a:rPr>
              <a:t>LSTM</a:t>
            </a:r>
            <a:endParaRPr sz="1867" dirty="0">
              <a:solidFill>
                <a:prstClr val="black"/>
              </a:solidFill>
              <a:latin typeface="Arial"/>
              <a:cs typeface="Arial"/>
            </a:endParaRPr>
          </a:p>
          <a:p>
            <a:pPr marL="1489249" indent="-448722" defTabSz="1219170">
              <a:spcBef>
                <a:spcPts val="1387"/>
              </a:spcBef>
              <a:buFontTx/>
              <a:buChar char="●"/>
              <a:tabLst>
                <a:tab pos="1489249" algn="l"/>
                <a:tab pos="1490096" algn="l"/>
              </a:tabLst>
            </a:pPr>
            <a:r>
              <a:rPr sz="1867" dirty="0">
                <a:solidFill>
                  <a:prstClr val="black"/>
                </a:solidFill>
                <a:latin typeface="Arial"/>
                <a:cs typeface="Arial"/>
              </a:rPr>
              <a:t>Model </a:t>
            </a:r>
            <a:r>
              <a:rPr sz="1867" spc="-7" dirty="0">
                <a:solidFill>
                  <a:prstClr val="black"/>
                </a:solidFill>
                <a:latin typeface="Arial"/>
                <a:cs typeface="Arial"/>
              </a:rPr>
              <a:t>fits</a:t>
            </a:r>
            <a:r>
              <a:rPr sz="1867" spc="-20" dirty="0">
                <a:solidFill>
                  <a:prstClr val="black"/>
                </a:solidFill>
                <a:latin typeface="Arial"/>
                <a:cs typeface="Arial"/>
              </a:rPr>
              <a:t> </a:t>
            </a:r>
            <a:r>
              <a:rPr sz="1867" spc="-7" dirty="0">
                <a:solidFill>
                  <a:prstClr val="black"/>
                </a:solidFill>
                <a:latin typeface="Arial"/>
                <a:cs typeface="Arial"/>
              </a:rPr>
              <a:t>properly</a:t>
            </a:r>
            <a:endParaRPr sz="1867" dirty="0">
              <a:solidFill>
                <a:prstClr val="black"/>
              </a:solidFill>
              <a:latin typeface="Arial"/>
              <a:cs typeface="Arial"/>
            </a:endParaRPr>
          </a:p>
        </p:txBody>
      </p:sp>
      <p:grpSp>
        <p:nvGrpSpPr>
          <p:cNvPr id="9" name="object 9"/>
          <p:cNvGrpSpPr/>
          <p:nvPr/>
        </p:nvGrpSpPr>
        <p:grpSpPr>
          <a:xfrm>
            <a:off x="5467606" y="1633979"/>
            <a:ext cx="896620" cy="352213"/>
            <a:chOff x="4100704" y="1225484"/>
            <a:chExt cx="672465" cy="264160"/>
          </a:xfrm>
        </p:grpSpPr>
        <p:sp>
          <p:nvSpPr>
            <p:cNvPr id="10" name="object 10"/>
            <p:cNvSpPr/>
            <p:nvPr/>
          </p:nvSpPr>
          <p:spPr>
            <a:xfrm>
              <a:off x="4105466" y="1230247"/>
              <a:ext cx="662940" cy="254635"/>
            </a:xfrm>
            <a:custGeom>
              <a:avLst/>
              <a:gdLst/>
              <a:ahLst/>
              <a:cxnLst/>
              <a:rect l="l" t="t" r="r" b="b"/>
              <a:pathLst>
                <a:path w="662939" h="254634">
                  <a:moveTo>
                    <a:pt x="535648" y="254099"/>
                  </a:moveTo>
                  <a:lnTo>
                    <a:pt x="535648" y="190574"/>
                  </a:lnTo>
                  <a:lnTo>
                    <a:pt x="0" y="190574"/>
                  </a:lnTo>
                  <a:lnTo>
                    <a:pt x="0" y="63524"/>
                  </a:lnTo>
                  <a:lnTo>
                    <a:pt x="535648" y="63524"/>
                  </a:lnTo>
                  <a:lnTo>
                    <a:pt x="535648" y="0"/>
                  </a:lnTo>
                  <a:lnTo>
                    <a:pt x="662698" y="127049"/>
                  </a:lnTo>
                  <a:lnTo>
                    <a:pt x="535648" y="254099"/>
                  </a:lnTo>
                  <a:close/>
                </a:path>
              </a:pathLst>
            </a:custGeom>
            <a:solidFill>
              <a:srgbClr val="CC4124"/>
            </a:solid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4105466" y="1230247"/>
              <a:ext cx="662940" cy="254635"/>
            </a:xfrm>
            <a:custGeom>
              <a:avLst/>
              <a:gdLst/>
              <a:ahLst/>
              <a:cxnLst/>
              <a:rect l="l" t="t" r="r" b="b"/>
              <a:pathLst>
                <a:path w="662939" h="254634">
                  <a:moveTo>
                    <a:pt x="0" y="63524"/>
                  </a:moveTo>
                  <a:lnTo>
                    <a:pt x="535648" y="63524"/>
                  </a:lnTo>
                  <a:lnTo>
                    <a:pt x="535648" y="0"/>
                  </a:lnTo>
                  <a:lnTo>
                    <a:pt x="662698" y="127049"/>
                  </a:lnTo>
                  <a:lnTo>
                    <a:pt x="535648" y="254099"/>
                  </a:lnTo>
                  <a:lnTo>
                    <a:pt x="535648" y="190574"/>
                  </a:lnTo>
                  <a:lnTo>
                    <a:pt x="0" y="190574"/>
                  </a:lnTo>
                  <a:lnTo>
                    <a:pt x="0" y="63524"/>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spTree>
    <p:extLst>
      <p:ext uri="{BB962C8B-B14F-4D97-AF65-F5344CB8AC3E}">
        <p14:creationId xmlns:p14="http://schemas.microsoft.com/office/powerpoint/2010/main" val="38442597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41132" y="0"/>
            <a:ext cx="8711428" cy="2978331"/>
          </a:xfrm>
          <a:prstGeom prst="rect">
            <a:avLst/>
          </a:prstGeom>
        </p:spPr>
      </p:pic>
      <p:pic>
        <p:nvPicPr>
          <p:cNvPr id="4" name="Picture 3"/>
          <p:cNvPicPr>
            <a:picLocks noChangeAspect="1"/>
          </p:cNvPicPr>
          <p:nvPr/>
        </p:nvPicPr>
        <p:blipFill>
          <a:blip r:embed="rId3"/>
          <a:stretch>
            <a:fillRect/>
          </a:stretch>
        </p:blipFill>
        <p:spPr>
          <a:xfrm>
            <a:off x="4859383" y="2568388"/>
            <a:ext cx="7332617" cy="4289612"/>
          </a:xfrm>
          <a:prstGeom prst="rect">
            <a:avLst/>
          </a:prstGeom>
        </p:spPr>
      </p:pic>
      <p:sp>
        <p:nvSpPr>
          <p:cNvPr id="2" name="Title 1"/>
          <p:cNvSpPr>
            <a:spLocks noGrp="1"/>
          </p:cNvSpPr>
          <p:nvPr>
            <p:ph type="title"/>
          </p:nvPr>
        </p:nvSpPr>
        <p:spPr>
          <a:xfrm>
            <a:off x="341132" y="2377441"/>
            <a:ext cx="7654835" cy="4245428"/>
          </a:xfrm>
        </p:spPr>
        <p:txBody>
          <a:bodyPr>
            <a:noAutofit/>
          </a:bodyPr>
          <a:lstStyle/>
          <a:p>
            <a:r>
              <a:rPr lang="en-IN" sz="2000" dirty="0">
                <a:latin typeface="Arial" panose="020B0604020202020204" pitchFamily="34" charset="0"/>
                <a:cs typeface="Arial" panose="020B0604020202020204" pitchFamily="34" charset="0"/>
              </a:rPr>
              <a:t>In </a:t>
            </a:r>
            <a:r>
              <a:rPr lang="en-IN" sz="2000" dirty="0" smtClean="0">
                <a:latin typeface="Arial" panose="020B0604020202020204" pitchFamily="34" charset="0"/>
                <a:cs typeface="Arial" panose="020B0604020202020204" pitchFamily="34" charset="0"/>
              </a:rPr>
              <a:t>our </a:t>
            </a:r>
            <a:r>
              <a:rPr lang="en-IN" sz="2000" dirty="0">
                <a:latin typeface="Arial" panose="020B0604020202020204" pitchFamily="34" charset="0"/>
                <a:cs typeface="Arial" panose="020B0604020202020204" pitchFamily="34" charset="0"/>
              </a:rPr>
              <a:t>project, we have  worked on the dataset  of tesla stock price up to certain year range. We will try our best to add new features like by increasing the range, so that it can be easily implemented under various situations, and also to increase more flexibility in all the modules.</a:t>
            </a:r>
            <a:br>
              <a:rPr lang="en-IN" sz="2000" dirty="0">
                <a:latin typeface="Arial" panose="020B0604020202020204" pitchFamily="34" charset="0"/>
                <a:cs typeface="Arial" panose="020B0604020202020204" pitchFamily="34" charset="0"/>
              </a:rPr>
            </a:br>
            <a:r>
              <a:rPr lang="en-IN" sz="2000" dirty="0">
                <a:latin typeface="Arial" panose="020B0604020202020204" pitchFamily="34" charset="0"/>
                <a:cs typeface="Arial" panose="020B0604020202020204" pitchFamily="34" charset="0"/>
              </a:rPr>
              <a:t>               Moreover, our future aim is to create software along with a website that will analyse previous stock data of certain companies, with help of certain parameters that affect stock value. We are going to implement these values in data mining algorithms to predict more accurate result. This will also help us to determine the values that particular stock will have in near future. We will determine the Month’s High and Low with help of data mining algorithms. </a:t>
            </a:r>
          </a:p>
        </p:txBody>
      </p:sp>
    </p:spTree>
    <p:extLst>
      <p:ext uri="{BB962C8B-B14F-4D97-AF65-F5344CB8AC3E}">
        <p14:creationId xmlns:p14="http://schemas.microsoft.com/office/powerpoint/2010/main" val="7680292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2386" b="5368"/>
          <a:stretch/>
        </p:blipFill>
        <p:spPr>
          <a:xfrm>
            <a:off x="5589494" y="2057400"/>
            <a:ext cx="6602506" cy="4800600"/>
          </a:xfrm>
          <a:prstGeom prst="rect">
            <a:avLst/>
          </a:prstGeom>
        </p:spPr>
      </p:pic>
      <p:pic>
        <p:nvPicPr>
          <p:cNvPr id="4" name="Picture 3"/>
          <p:cNvPicPr>
            <a:picLocks noChangeAspect="1"/>
          </p:cNvPicPr>
          <p:nvPr/>
        </p:nvPicPr>
        <p:blipFill rotWithShape="1">
          <a:blip r:embed="rId3"/>
          <a:srcRect l="17061" t="-2033" r="16331" b="2033"/>
          <a:stretch/>
        </p:blipFill>
        <p:spPr>
          <a:xfrm>
            <a:off x="838200" y="0"/>
            <a:ext cx="5303520" cy="1927712"/>
          </a:xfrm>
          <a:prstGeom prst="rect">
            <a:avLst/>
          </a:prstGeom>
        </p:spPr>
      </p:pic>
      <p:sp>
        <p:nvSpPr>
          <p:cNvPr id="7" name="Subtitle 2"/>
          <p:cNvSpPr txBox="1">
            <a:spLocks/>
          </p:cNvSpPr>
          <p:nvPr/>
        </p:nvSpPr>
        <p:spPr>
          <a:xfrm>
            <a:off x="269965" y="2668283"/>
            <a:ext cx="9144000" cy="309920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smtClean="0">
                <a:latin typeface="Arial" panose="020B0604020202020204" pitchFamily="34" charset="0"/>
                <a:cs typeface="Arial" panose="020B0604020202020204" pitchFamily="34" charset="0"/>
              </a:rPr>
              <a:t>en.wikipedia.org</a:t>
            </a:r>
            <a:endParaRPr lang="en-IN" dirty="0">
              <a:latin typeface="Arial" panose="020B0604020202020204" pitchFamily="34" charset="0"/>
              <a:cs typeface="Arial" panose="020B0604020202020204" pitchFamily="34" charset="0"/>
            </a:endParaRPr>
          </a:p>
          <a:p>
            <a:r>
              <a:rPr lang="en-IN" dirty="0" smtClean="0">
                <a:latin typeface="Arial" panose="020B0604020202020204" pitchFamily="34" charset="0"/>
                <a:cs typeface="Arial" panose="020B0604020202020204" pitchFamily="34" charset="0"/>
              </a:rPr>
              <a:t>tutorialpoint.com</a:t>
            </a:r>
            <a:endParaRPr lang="en-IN" dirty="0">
              <a:latin typeface="Arial" panose="020B0604020202020204" pitchFamily="34" charset="0"/>
              <a:cs typeface="Arial" panose="020B0604020202020204" pitchFamily="34" charset="0"/>
            </a:endParaRPr>
          </a:p>
          <a:p>
            <a:r>
              <a:rPr lang="en-AU" dirty="0" err="1" smtClean="0">
                <a:latin typeface="Arial" panose="020B0604020202020204" pitchFamily="34" charset="0"/>
                <a:cs typeface="Arial" panose="020B0604020202020204" pitchFamily="34" charset="0"/>
              </a:rPr>
              <a:t>Ajith</a:t>
            </a:r>
            <a:r>
              <a:rPr lang="en-AU" dirty="0">
                <a:latin typeface="Arial" panose="020B0604020202020204" pitchFamily="34" charset="0"/>
                <a:cs typeface="Arial" panose="020B0604020202020204" pitchFamily="34" charset="0"/>
              </a:rPr>
              <a:t>, A., </a:t>
            </a:r>
            <a:r>
              <a:rPr lang="en-AU" dirty="0" err="1">
                <a:latin typeface="Arial" panose="020B0604020202020204" pitchFamily="34" charset="0"/>
                <a:cs typeface="Arial" panose="020B0604020202020204" pitchFamily="34" charset="0"/>
              </a:rPr>
              <a:t>Baikunth</a:t>
            </a:r>
            <a:r>
              <a:rPr lang="en-AU" dirty="0">
                <a:latin typeface="Arial" panose="020B0604020202020204" pitchFamily="34" charset="0"/>
                <a:cs typeface="Arial" panose="020B0604020202020204" pitchFamily="34" charset="0"/>
              </a:rPr>
              <a:t>, N. &amp;</a:t>
            </a:r>
            <a:r>
              <a:rPr lang="en-AU" dirty="0" err="1">
                <a:latin typeface="Arial" panose="020B0604020202020204" pitchFamily="34" charset="0"/>
                <a:cs typeface="Arial" panose="020B0604020202020204" pitchFamily="34" charset="0"/>
              </a:rPr>
              <a:t>Mahanti</a:t>
            </a:r>
            <a:r>
              <a:rPr lang="en-AU" dirty="0">
                <a:latin typeface="Arial" panose="020B0604020202020204" pitchFamily="34" charset="0"/>
                <a:cs typeface="Arial" panose="020B0604020202020204" pitchFamily="34" charset="0"/>
              </a:rPr>
              <a:t>, P. K. (2003a). Hybrid intelligent systems for stock</a:t>
            </a:r>
            <a:endParaRPr lang="en-IN"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market analysis. In Proceedings of International Conference on </a:t>
            </a:r>
            <a:r>
              <a:rPr lang="en-AU" dirty="0" smtClean="0">
                <a:latin typeface="Arial" panose="020B0604020202020204" pitchFamily="34" charset="0"/>
                <a:cs typeface="Arial" panose="020B0604020202020204" pitchFamily="34" charset="0"/>
              </a:rPr>
              <a:t>Computational</a:t>
            </a:r>
            <a:r>
              <a:rPr lang="en-IN" dirty="0">
                <a:latin typeface="Arial" panose="020B0604020202020204" pitchFamily="34" charset="0"/>
                <a:cs typeface="Arial" panose="020B0604020202020204" pitchFamily="34" charset="0"/>
              </a:rPr>
              <a:t> </a:t>
            </a:r>
            <a:r>
              <a:rPr lang="en-AU" dirty="0" smtClean="0">
                <a:latin typeface="Arial" panose="020B0604020202020204" pitchFamily="34" charset="0"/>
                <a:cs typeface="Arial" panose="020B0604020202020204" pitchFamily="34" charset="0"/>
              </a:rPr>
              <a:t>Science</a:t>
            </a:r>
            <a:r>
              <a:rPr lang="en-AU"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smtClean="0">
                <a:latin typeface="Arial" panose="020B0604020202020204" pitchFamily="34" charset="0"/>
                <a:cs typeface="Arial" panose="020B0604020202020204" pitchFamily="34" charset="0"/>
              </a:rPr>
              <a:t>towardsdatascience.com</a:t>
            </a:r>
            <a:endParaRPr lang="en-IN" dirty="0">
              <a:latin typeface="Arial" panose="020B0604020202020204" pitchFamily="34" charset="0"/>
              <a:cs typeface="Arial" panose="020B0604020202020204" pitchFamily="34" charset="0"/>
            </a:endParaRPr>
          </a:p>
          <a:p>
            <a:r>
              <a:rPr lang="en-IN" dirty="0" smtClean="0">
                <a:latin typeface="Arial" panose="020B0604020202020204" pitchFamily="34" charset="0"/>
                <a:cs typeface="Arial" panose="020B0604020202020204" pitchFamily="34" charset="0"/>
              </a:rPr>
              <a:t>https</a:t>
            </a:r>
            <a:r>
              <a:rPr lang="en-IN" dirty="0">
                <a:latin typeface="Arial" panose="020B0604020202020204" pitchFamily="34" charset="0"/>
                <a:cs typeface="Arial" panose="020B0604020202020204" pitchFamily="34" charset="0"/>
              </a:rPr>
              <a:t>://www.analyticsvidhya.com</a:t>
            </a:r>
          </a:p>
          <a:p>
            <a:endParaRPr lang="en-IN" dirty="0"/>
          </a:p>
        </p:txBody>
      </p:sp>
    </p:spTree>
    <p:extLst>
      <p:ext uri="{BB962C8B-B14F-4D97-AF65-F5344CB8AC3E}">
        <p14:creationId xmlns:p14="http://schemas.microsoft.com/office/powerpoint/2010/main" val="23868126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4308" t="2868" r="3489" b="9406"/>
          <a:stretch/>
        </p:blipFill>
        <p:spPr>
          <a:xfrm>
            <a:off x="8076004" y="1395693"/>
            <a:ext cx="3523129" cy="2823882"/>
          </a:xfrm>
          <a:prstGeom prst="rect">
            <a:avLst/>
          </a:prstGeom>
        </p:spPr>
      </p:pic>
      <p:pic>
        <p:nvPicPr>
          <p:cNvPr id="4" name="Picture 3"/>
          <p:cNvPicPr>
            <a:picLocks noChangeAspect="1"/>
          </p:cNvPicPr>
          <p:nvPr/>
        </p:nvPicPr>
        <p:blipFill>
          <a:blip r:embed="rId3"/>
          <a:stretch>
            <a:fillRect/>
          </a:stretch>
        </p:blipFill>
        <p:spPr>
          <a:xfrm>
            <a:off x="0" y="0"/>
            <a:ext cx="5962650" cy="4219575"/>
          </a:xfrm>
          <a:prstGeom prst="rect">
            <a:avLst/>
          </a:prstGeom>
        </p:spPr>
      </p:pic>
      <p:pic>
        <p:nvPicPr>
          <p:cNvPr id="10" name="Picture 9"/>
          <p:cNvPicPr>
            <a:picLocks noChangeAspect="1"/>
          </p:cNvPicPr>
          <p:nvPr/>
        </p:nvPicPr>
        <p:blipFill rotWithShape="1">
          <a:blip r:embed="rId4"/>
          <a:srcRect l="15360" t="17117" r="12536" b="10780"/>
          <a:stretch/>
        </p:blipFill>
        <p:spPr>
          <a:xfrm>
            <a:off x="6905865" y="3067761"/>
            <a:ext cx="3106271" cy="3106272"/>
          </a:xfrm>
          <a:prstGeom prst="rect">
            <a:avLst/>
          </a:prstGeom>
        </p:spPr>
      </p:pic>
      <p:sp>
        <p:nvSpPr>
          <p:cNvPr id="5" name="Title 4"/>
          <p:cNvSpPr>
            <a:spLocks noGrp="1"/>
          </p:cNvSpPr>
          <p:nvPr>
            <p:ph type="ctrTitle"/>
          </p:nvPr>
        </p:nvSpPr>
        <p:spPr>
          <a:xfrm>
            <a:off x="524851" y="1954458"/>
            <a:ext cx="9144000" cy="2387600"/>
          </a:xfrm>
        </p:spPr>
        <p:txBody>
          <a:bodyPr>
            <a:normAutofit/>
          </a:bodyPr>
          <a:lstStyle/>
          <a:p>
            <a:r>
              <a:rPr lang="en-IN" sz="4800" b="1" dirty="0" smtClean="0">
                <a:latin typeface="Buxton Sketch" panose="03080500000500000004" pitchFamily="66" charset="0"/>
                <a:cs typeface="Arial" panose="020B0604020202020204" pitchFamily="34" charset="0"/>
              </a:rPr>
              <a:t>For staying with us…</a:t>
            </a:r>
            <a:endParaRPr lang="en-IN" sz="4800" b="1" dirty="0">
              <a:latin typeface="Buxton Sketch" panose="03080500000500000004" pitchFamily="66" charset="0"/>
              <a:cs typeface="Arial" panose="020B0604020202020204" pitchFamily="34" charset="0"/>
            </a:endParaRPr>
          </a:p>
        </p:txBody>
      </p:sp>
      <p:pic>
        <p:nvPicPr>
          <p:cNvPr id="2" name="Picture 1"/>
          <p:cNvPicPr>
            <a:picLocks noChangeAspect="1"/>
          </p:cNvPicPr>
          <p:nvPr/>
        </p:nvPicPr>
        <p:blipFill>
          <a:blip r:embed="rId5"/>
          <a:stretch>
            <a:fillRect/>
          </a:stretch>
        </p:blipFill>
        <p:spPr>
          <a:xfrm>
            <a:off x="299742" y="4342058"/>
            <a:ext cx="4492769" cy="2437456"/>
          </a:xfrm>
          <a:prstGeom prst="rect">
            <a:avLst/>
          </a:prstGeom>
        </p:spPr>
      </p:pic>
    </p:spTree>
    <p:extLst>
      <p:ext uri="{BB962C8B-B14F-4D97-AF65-F5344CB8AC3E}">
        <p14:creationId xmlns:p14="http://schemas.microsoft.com/office/powerpoint/2010/main" val="21894437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7063"/>
          <a:stretch/>
        </p:blipFill>
        <p:spPr>
          <a:xfrm>
            <a:off x="4359184" y="3380258"/>
            <a:ext cx="3499732" cy="3477742"/>
          </a:xfrm>
          <a:prstGeom prst="rect">
            <a:avLst/>
          </a:prstGeom>
        </p:spPr>
      </p:pic>
      <p:pic>
        <p:nvPicPr>
          <p:cNvPr id="5" name="Picture 4"/>
          <p:cNvPicPr>
            <a:picLocks noChangeAspect="1"/>
          </p:cNvPicPr>
          <p:nvPr/>
        </p:nvPicPr>
        <p:blipFill>
          <a:blip r:embed="rId3"/>
          <a:stretch>
            <a:fillRect/>
          </a:stretch>
        </p:blipFill>
        <p:spPr>
          <a:xfrm>
            <a:off x="939930" y="24858"/>
            <a:ext cx="9457508" cy="3961112"/>
          </a:xfrm>
          <a:prstGeom prst="rect">
            <a:avLst/>
          </a:prstGeom>
        </p:spPr>
      </p:pic>
      <p:sp>
        <p:nvSpPr>
          <p:cNvPr id="2" name="Title 1"/>
          <p:cNvSpPr>
            <a:spLocks noGrp="1"/>
          </p:cNvSpPr>
          <p:nvPr>
            <p:ph type="ctrTitle"/>
          </p:nvPr>
        </p:nvSpPr>
        <p:spPr>
          <a:xfrm>
            <a:off x="365734" y="3703558"/>
            <a:ext cx="4550229" cy="2150859"/>
          </a:xfrm>
        </p:spPr>
        <p:txBody>
          <a:bodyPr>
            <a:noAutofit/>
          </a:bodyPr>
          <a:lstStyle/>
          <a:p>
            <a:pPr algn="l"/>
            <a:r>
              <a:rPr lang="en-IN" sz="2400" u="sng" dirty="0" smtClean="0">
                <a:latin typeface="Arial" panose="020B0604020202020204" pitchFamily="34" charset="0"/>
                <a:cs typeface="Arial" panose="020B0604020202020204" pitchFamily="34" charset="0"/>
              </a:rPr>
              <a:t>Project mentor: </a:t>
            </a:r>
            <a:r>
              <a:rPr lang="en-IN" sz="3200" dirty="0" smtClean="0">
                <a:latin typeface="Arial" panose="020B0604020202020204" pitchFamily="34" charset="0"/>
                <a:cs typeface="Arial" panose="020B0604020202020204" pitchFamily="34" charset="0"/>
              </a:rPr>
              <a:t/>
            </a:r>
            <a:br>
              <a:rPr lang="en-IN" sz="3200" dirty="0" smtClean="0">
                <a:latin typeface="Arial" panose="020B0604020202020204" pitchFamily="34" charset="0"/>
                <a:cs typeface="Arial" panose="020B0604020202020204" pitchFamily="34" charset="0"/>
              </a:rPr>
            </a:br>
            <a:r>
              <a:rPr lang="en-IN" sz="3200" dirty="0" smtClean="0">
                <a:latin typeface="Arial" panose="020B0604020202020204" pitchFamily="34" charset="0"/>
                <a:cs typeface="Arial" panose="020B0604020202020204" pitchFamily="34" charset="0"/>
              </a:rPr>
              <a:t/>
            </a:r>
            <a:br>
              <a:rPr lang="en-IN" sz="3200" dirty="0" smtClean="0">
                <a:latin typeface="Arial" panose="020B0604020202020204" pitchFamily="34" charset="0"/>
                <a:cs typeface="Arial" panose="020B0604020202020204" pitchFamily="34" charset="0"/>
              </a:rPr>
            </a:br>
            <a:r>
              <a:rPr lang="en-IN" sz="3600" b="1" u="sng" dirty="0" err="1" smtClean="0">
                <a:latin typeface="Arial" panose="020B0604020202020204" pitchFamily="34" charset="0"/>
                <a:cs typeface="Arial" panose="020B0604020202020204" pitchFamily="34" charset="0"/>
              </a:rPr>
              <a:t>Pallabi</a:t>
            </a:r>
            <a:r>
              <a:rPr lang="en-IN" sz="3600" b="1" u="sng" dirty="0" smtClean="0">
                <a:latin typeface="Arial" panose="020B0604020202020204" pitchFamily="34" charset="0"/>
                <a:cs typeface="Arial" panose="020B0604020202020204" pitchFamily="34" charset="0"/>
              </a:rPr>
              <a:t> Das</a:t>
            </a:r>
            <a:r>
              <a:rPr lang="en-IN" sz="3200" b="1" u="sng" dirty="0" smtClean="0">
                <a:latin typeface="Arial" panose="020B0604020202020204" pitchFamily="34" charset="0"/>
                <a:cs typeface="Arial" panose="020B0604020202020204" pitchFamily="34" charset="0"/>
              </a:rPr>
              <a:t/>
            </a:r>
            <a:br>
              <a:rPr lang="en-IN" sz="3200" b="1" u="sng" dirty="0" smtClean="0">
                <a:latin typeface="Arial" panose="020B0604020202020204" pitchFamily="34" charset="0"/>
                <a:cs typeface="Arial" panose="020B0604020202020204" pitchFamily="34" charset="0"/>
              </a:rPr>
            </a:br>
            <a:r>
              <a:rPr lang="en-IN" sz="1800" dirty="0" smtClean="0">
                <a:latin typeface="Arial" panose="020B0604020202020204" pitchFamily="34" charset="0"/>
                <a:cs typeface="Arial" panose="020B0604020202020204" pitchFamily="34" charset="0"/>
              </a:rPr>
              <a:t>Assistant professor,</a:t>
            </a:r>
            <a:br>
              <a:rPr lang="en-IN" sz="1800" dirty="0" smtClean="0">
                <a:latin typeface="Arial" panose="020B0604020202020204" pitchFamily="34" charset="0"/>
                <a:cs typeface="Arial" panose="020B0604020202020204" pitchFamily="34" charset="0"/>
              </a:rPr>
            </a:br>
            <a:r>
              <a:rPr lang="en-IN" sz="1800" dirty="0" smtClean="0">
                <a:latin typeface="Arial" panose="020B0604020202020204" pitchFamily="34" charset="0"/>
                <a:cs typeface="Arial" panose="020B0604020202020204" pitchFamily="34" charset="0"/>
              </a:rPr>
              <a:t>CSE Department,</a:t>
            </a:r>
            <a:br>
              <a:rPr lang="en-IN" sz="1800" dirty="0" smtClean="0">
                <a:latin typeface="Arial" panose="020B0604020202020204" pitchFamily="34" charset="0"/>
                <a:cs typeface="Arial" panose="020B0604020202020204" pitchFamily="34" charset="0"/>
              </a:rPr>
            </a:br>
            <a:r>
              <a:rPr lang="en-IN" sz="1800" dirty="0" err="1" smtClean="0">
                <a:latin typeface="Arial" panose="020B0604020202020204" pitchFamily="34" charset="0"/>
                <a:cs typeface="Arial" panose="020B0604020202020204" pitchFamily="34" charset="0"/>
              </a:rPr>
              <a:t>GNIT,Sodepur</a:t>
            </a:r>
            <a:endParaRPr lang="en-IN" sz="18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4978063" y="3703558"/>
            <a:ext cx="6714308" cy="3010750"/>
          </a:xfrm>
        </p:spPr>
        <p:txBody>
          <a:bodyPr>
            <a:normAutofit/>
          </a:bodyPr>
          <a:lstStyle/>
          <a:p>
            <a:r>
              <a:rPr lang="en-IN" sz="2800" u="sng" dirty="0" smtClean="0"/>
              <a:t>Team Members:</a:t>
            </a:r>
          </a:p>
          <a:p>
            <a:r>
              <a:rPr lang="en-IN" dirty="0" smtClean="0">
                <a:latin typeface="Arial" panose="020B0604020202020204" pitchFamily="34" charset="0"/>
                <a:cs typeface="Arial" panose="020B0604020202020204" pitchFamily="34" charset="0"/>
              </a:rPr>
              <a:t>1. Rima </a:t>
            </a:r>
            <a:r>
              <a:rPr lang="en-IN" dirty="0" err="1" smtClean="0">
                <a:latin typeface="Arial" panose="020B0604020202020204" pitchFamily="34" charset="0"/>
                <a:cs typeface="Arial" panose="020B0604020202020204" pitchFamily="34" charset="0"/>
              </a:rPr>
              <a:t>Panja</a:t>
            </a:r>
            <a:endParaRPr lang="en-IN" dirty="0" smtClean="0">
              <a:latin typeface="Arial" panose="020B0604020202020204" pitchFamily="34" charset="0"/>
              <a:cs typeface="Arial" panose="020B0604020202020204" pitchFamily="34" charset="0"/>
            </a:endParaRPr>
          </a:p>
          <a:p>
            <a:r>
              <a:rPr lang="en-IN" dirty="0" smtClean="0">
                <a:latin typeface="Arial" panose="020B0604020202020204" pitchFamily="34" charset="0"/>
                <a:cs typeface="Arial" panose="020B0604020202020204" pitchFamily="34" charset="0"/>
              </a:rPr>
              <a:t>             2. </a:t>
            </a:r>
            <a:r>
              <a:rPr lang="en-IN" dirty="0" err="1" smtClean="0">
                <a:latin typeface="Arial" panose="020B0604020202020204" pitchFamily="34" charset="0"/>
                <a:cs typeface="Arial" panose="020B0604020202020204" pitchFamily="34" charset="0"/>
              </a:rPr>
              <a:t>Rittika</a:t>
            </a:r>
            <a:r>
              <a:rPr lang="en-IN" dirty="0" smtClean="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Chakraborty</a:t>
            </a:r>
            <a:endParaRPr lang="en-IN" dirty="0" smtClean="0">
              <a:latin typeface="Arial" panose="020B0604020202020204" pitchFamily="34" charset="0"/>
              <a:cs typeface="Arial" panose="020B0604020202020204" pitchFamily="34" charset="0"/>
            </a:endParaRPr>
          </a:p>
          <a:p>
            <a:r>
              <a:rPr lang="en-IN" dirty="0" smtClean="0">
                <a:latin typeface="Arial" panose="020B0604020202020204" pitchFamily="34" charset="0"/>
                <a:cs typeface="Arial" panose="020B0604020202020204" pitchFamily="34" charset="0"/>
              </a:rPr>
              <a:t> 		3. </a:t>
            </a:r>
            <a:r>
              <a:rPr lang="en-IN" dirty="0" err="1" smtClean="0">
                <a:latin typeface="Arial" panose="020B0604020202020204" pitchFamily="34" charset="0"/>
                <a:cs typeface="Arial" panose="020B0604020202020204" pitchFamily="34" charset="0"/>
              </a:rPr>
              <a:t>Swarnadipa</a:t>
            </a:r>
            <a:r>
              <a:rPr lang="en-IN" dirty="0" smtClean="0">
                <a:latin typeface="Arial" panose="020B0604020202020204" pitchFamily="34" charset="0"/>
                <a:cs typeface="Arial" panose="020B0604020202020204" pitchFamily="34" charset="0"/>
              </a:rPr>
              <a:t> Chakraborty</a:t>
            </a:r>
          </a:p>
          <a:p>
            <a:r>
              <a:rPr lang="en-IN" dirty="0" smtClean="0">
                <a:latin typeface="Arial" panose="020B0604020202020204" pitchFamily="34" charset="0"/>
                <a:cs typeface="Arial" panose="020B0604020202020204" pitchFamily="34" charset="0"/>
              </a:rPr>
              <a:t>	  4. </a:t>
            </a:r>
            <a:r>
              <a:rPr lang="en-IN" dirty="0" err="1" smtClean="0">
                <a:latin typeface="Arial" panose="020B0604020202020204" pitchFamily="34" charset="0"/>
                <a:cs typeface="Arial" panose="020B0604020202020204" pitchFamily="34" charset="0"/>
              </a:rPr>
              <a:t>Biprojit</a:t>
            </a:r>
            <a:r>
              <a:rPr lang="en-IN" dirty="0" smtClean="0">
                <a:latin typeface="Arial" panose="020B0604020202020204" pitchFamily="34" charset="0"/>
                <a:cs typeface="Arial" panose="020B0604020202020204" pitchFamily="34" charset="0"/>
              </a:rPr>
              <a:t> </a:t>
            </a:r>
            <a:r>
              <a:rPr lang="en-IN" dirty="0" err="1" smtClean="0">
                <a:latin typeface="Arial" panose="020B0604020202020204" pitchFamily="34" charset="0"/>
                <a:cs typeface="Arial" panose="020B0604020202020204" pitchFamily="34" charset="0"/>
              </a:rPr>
              <a:t>Chakraboty</a:t>
            </a:r>
            <a:r>
              <a:rPr lang="en-IN" dirty="0" smtClean="0">
                <a:latin typeface="Arial" panose="020B0604020202020204" pitchFamily="34" charset="0"/>
                <a:cs typeface="Arial" panose="020B0604020202020204" pitchFamily="34" charset="0"/>
              </a:rPr>
              <a:t> </a:t>
            </a:r>
          </a:p>
          <a:p>
            <a:r>
              <a:rPr lang="en-IN" dirty="0" smtClean="0">
                <a:latin typeface="Arial" panose="020B0604020202020204" pitchFamily="34" charset="0"/>
                <a:cs typeface="Arial" panose="020B0604020202020204" pitchFamily="34" charset="0"/>
              </a:rPr>
              <a:t>	 5. </a:t>
            </a:r>
            <a:r>
              <a:rPr lang="en-IN" dirty="0" err="1" smtClean="0">
                <a:latin typeface="Arial" panose="020B0604020202020204" pitchFamily="34" charset="0"/>
                <a:cs typeface="Arial" panose="020B0604020202020204" pitchFamily="34" charset="0"/>
              </a:rPr>
              <a:t>Rumon</a:t>
            </a:r>
            <a:r>
              <a:rPr lang="en-IN" dirty="0" smtClean="0">
                <a:latin typeface="Arial" panose="020B0604020202020204" pitchFamily="34" charset="0"/>
                <a:cs typeface="Arial" panose="020B0604020202020204" pitchFamily="34" charset="0"/>
              </a:rPr>
              <a:t> Mukherjee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9906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2973129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A </a:t>
            </a:r>
            <a:r>
              <a:rPr lang="en-IN" b="1" dirty="0"/>
              <a:t>stock</a:t>
            </a:r>
            <a:r>
              <a:rPr lang="en-IN" dirty="0"/>
              <a:t> (also known as equity) is a security that represents the ownership of a fraction of a corporation. This entitles the owner of the </a:t>
            </a:r>
            <a:r>
              <a:rPr lang="en-IN" b="1" dirty="0"/>
              <a:t>stock</a:t>
            </a:r>
            <a:r>
              <a:rPr lang="en-IN" dirty="0"/>
              <a:t> to a proportion of the corporation's assets and profits equal to how much </a:t>
            </a:r>
            <a:r>
              <a:rPr lang="en-IN" b="1" dirty="0"/>
              <a:t>stock</a:t>
            </a:r>
            <a:r>
              <a:rPr lang="en-IN" dirty="0"/>
              <a:t> they own. Units of </a:t>
            </a:r>
            <a:r>
              <a:rPr lang="en-IN" b="1" dirty="0"/>
              <a:t>stock</a:t>
            </a:r>
            <a:r>
              <a:rPr lang="en-IN" dirty="0"/>
              <a:t> are called "</a:t>
            </a:r>
            <a:r>
              <a:rPr lang="en-IN" b="1" dirty="0"/>
              <a:t>shares</a:t>
            </a:r>
            <a:r>
              <a:rPr lang="en-IN" dirty="0"/>
              <a:t>."</a:t>
            </a:r>
          </a:p>
          <a:p>
            <a:r>
              <a:rPr lang="en-IN" dirty="0">
                <a:latin typeface="Arial" panose="020B0604020202020204" pitchFamily="34" charset="0"/>
                <a:cs typeface="Arial" panose="020B0604020202020204" pitchFamily="34" charset="0"/>
              </a:rPr>
              <a:t>The concept behind how the stock market works is pretty simple. Operating much like an auction house, the stock market enables buyers and sellers to negotiate prices and make trades. Investors can then buy and sell these stocks among themselves, and the exchange tracks the supply and demand of each listed stock.</a:t>
            </a:r>
            <a:endParaRPr lang="en-IN" sz="5400"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722073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2" t="8866" r="-162" b="-431"/>
          <a:stretch/>
        </p:blipFill>
        <p:spPr>
          <a:xfrm>
            <a:off x="3261093" y="2587623"/>
            <a:ext cx="6213566" cy="3199424"/>
          </a:xfrm>
          <a:prstGeom prst="rect">
            <a:avLst/>
          </a:prstGeom>
        </p:spPr>
      </p:pic>
      <p:pic>
        <p:nvPicPr>
          <p:cNvPr id="3" name="Picture 2"/>
          <p:cNvPicPr>
            <a:picLocks noChangeAspect="1"/>
          </p:cNvPicPr>
          <p:nvPr/>
        </p:nvPicPr>
        <p:blipFill rotWithShape="1">
          <a:blip r:embed="rId3"/>
          <a:srcRect l="26477" t="10802" r="25771" b="7411"/>
          <a:stretch/>
        </p:blipFill>
        <p:spPr>
          <a:xfrm>
            <a:off x="7809950" y="2059700"/>
            <a:ext cx="2259106" cy="4303059"/>
          </a:xfrm>
          <a:prstGeom prst="rect">
            <a:avLst/>
          </a:prstGeom>
        </p:spPr>
      </p:pic>
      <p:pic>
        <p:nvPicPr>
          <p:cNvPr id="5" name="Picture 4"/>
          <p:cNvPicPr>
            <a:picLocks noChangeAspect="1"/>
          </p:cNvPicPr>
          <p:nvPr/>
        </p:nvPicPr>
        <p:blipFill rotWithShape="1">
          <a:blip r:embed="rId4"/>
          <a:srcRect l="49367" t="1219" r="666" b="1770"/>
          <a:stretch/>
        </p:blipFill>
        <p:spPr>
          <a:xfrm>
            <a:off x="1276911" y="1350675"/>
            <a:ext cx="3648891" cy="5199018"/>
          </a:xfrm>
          <a:prstGeom prst="rect">
            <a:avLst/>
          </a:prstGeom>
        </p:spPr>
      </p:pic>
      <p:sp>
        <p:nvSpPr>
          <p:cNvPr id="8" name="Subtitle 7"/>
          <p:cNvSpPr>
            <a:spLocks noGrp="1"/>
          </p:cNvSpPr>
          <p:nvPr>
            <p:ph type="subTitle" idx="1"/>
          </p:nvPr>
        </p:nvSpPr>
        <p:spPr>
          <a:xfrm>
            <a:off x="466768" y="169216"/>
            <a:ext cx="6777444" cy="1655762"/>
          </a:xfrm>
        </p:spPr>
        <p:txBody>
          <a:bodyPr>
            <a:normAutofit fontScale="92500" lnSpcReduction="10000"/>
          </a:bodyPr>
          <a:lstStyle/>
          <a:p>
            <a:pPr algn="l"/>
            <a:r>
              <a:rPr lang="en-IN" dirty="0" smtClean="0">
                <a:sym typeface="Wingdings" panose="05000000000000000000" pitchFamily="2" charset="2"/>
              </a:rPr>
              <a:t></a:t>
            </a:r>
            <a:r>
              <a:rPr lang="en-IN" dirty="0" smtClean="0"/>
              <a:t>To </a:t>
            </a:r>
            <a:r>
              <a:rPr lang="en-IN" dirty="0"/>
              <a:t>Grow </a:t>
            </a:r>
            <a:r>
              <a:rPr lang="en-IN" dirty="0" smtClean="0"/>
              <a:t>Money</a:t>
            </a:r>
          </a:p>
          <a:p>
            <a:pPr algn="l"/>
            <a:r>
              <a:rPr lang="en-IN" dirty="0" smtClean="0">
                <a:sym typeface="Wingdings" panose="05000000000000000000" pitchFamily="2" charset="2"/>
              </a:rPr>
              <a:t></a:t>
            </a:r>
            <a:r>
              <a:rPr lang="en-IN" dirty="0"/>
              <a:t>for the Power of Compounding</a:t>
            </a:r>
          </a:p>
          <a:p>
            <a:pPr algn="l"/>
            <a:r>
              <a:rPr lang="en-IN" dirty="0" smtClean="0">
                <a:sym typeface="Wingdings" panose="05000000000000000000" pitchFamily="2" charset="2"/>
              </a:rPr>
              <a:t></a:t>
            </a:r>
            <a:r>
              <a:rPr lang="en-IN" dirty="0">
                <a:sym typeface="Wingdings" panose="05000000000000000000" pitchFamily="2" charset="2"/>
              </a:rPr>
              <a:t>I</a:t>
            </a:r>
            <a:r>
              <a:rPr lang="en-IN" dirty="0" smtClean="0"/>
              <a:t>t provides More </a:t>
            </a:r>
            <a:r>
              <a:rPr lang="en-IN" dirty="0"/>
              <a:t>Than Other </a:t>
            </a:r>
            <a:r>
              <a:rPr lang="en-IN" dirty="0" smtClean="0"/>
              <a:t>Investments</a:t>
            </a:r>
          </a:p>
          <a:p>
            <a:pPr algn="l"/>
            <a:r>
              <a:rPr lang="en-IN" dirty="0" smtClean="0">
                <a:sym typeface="Wingdings" panose="05000000000000000000" pitchFamily="2" charset="2"/>
              </a:rPr>
              <a:t></a:t>
            </a:r>
            <a:r>
              <a:rPr lang="en-IN" dirty="0" smtClean="0"/>
              <a:t>to gain </a:t>
            </a:r>
            <a:r>
              <a:rPr lang="en-IN" dirty="0"/>
              <a:t>Profit from Industries</a:t>
            </a:r>
          </a:p>
          <a:p>
            <a:pPr algn="l"/>
            <a:endParaRPr lang="en-IN" dirty="0"/>
          </a:p>
          <a:p>
            <a:pPr algn="l"/>
            <a:endParaRPr lang="en-IN" dirty="0"/>
          </a:p>
          <a:p>
            <a:pPr algn="l"/>
            <a:endParaRPr lang="en-IN" dirty="0"/>
          </a:p>
        </p:txBody>
      </p:sp>
      <p:pic>
        <p:nvPicPr>
          <p:cNvPr id="4" name="Picture 3"/>
          <p:cNvPicPr>
            <a:picLocks noChangeAspect="1"/>
          </p:cNvPicPr>
          <p:nvPr/>
        </p:nvPicPr>
        <p:blipFill>
          <a:blip r:embed="rId5"/>
          <a:stretch>
            <a:fillRect/>
          </a:stretch>
        </p:blipFill>
        <p:spPr>
          <a:xfrm>
            <a:off x="9058419" y="183780"/>
            <a:ext cx="2139881" cy="2139881"/>
          </a:xfrm>
          <a:prstGeom prst="rect">
            <a:avLst/>
          </a:prstGeom>
        </p:spPr>
      </p:pic>
    </p:spTree>
    <p:extLst>
      <p:ext uri="{BB962C8B-B14F-4D97-AF65-F5344CB8AC3E}">
        <p14:creationId xmlns:p14="http://schemas.microsoft.com/office/powerpoint/2010/main" val="23616825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5486" t="20628" b="10342"/>
          <a:stretch/>
        </p:blipFill>
        <p:spPr>
          <a:xfrm>
            <a:off x="4990011" y="2088093"/>
            <a:ext cx="7201989" cy="3944984"/>
          </a:xfrm>
          <a:prstGeom prst="rect">
            <a:avLst/>
          </a:prstGeom>
        </p:spPr>
      </p:pic>
      <p:pic>
        <p:nvPicPr>
          <p:cNvPr id="4" name="Picture 3"/>
          <p:cNvPicPr>
            <a:picLocks noChangeAspect="1"/>
          </p:cNvPicPr>
          <p:nvPr/>
        </p:nvPicPr>
        <p:blipFill>
          <a:blip r:embed="rId3"/>
          <a:stretch>
            <a:fillRect/>
          </a:stretch>
        </p:blipFill>
        <p:spPr>
          <a:xfrm>
            <a:off x="3444239" y="-542"/>
            <a:ext cx="5303521" cy="2877288"/>
          </a:xfrm>
          <a:prstGeom prst="rect">
            <a:avLst/>
          </a:prstGeom>
        </p:spPr>
      </p:pic>
      <p:sp>
        <p:nvSpPr>
          <p:cNvPr id="2" name="Title 1"/>
          <p:cNvSpPr>
            <a:spLocks noGrp="1"/>
          </p:cNvSpPr>
          <p:nvPr>
            <p:ph type="ctrTitle"/>
          </p:nvPr>
        </p:nvSpPr>
        <p:spPr>
          <a:xfrm>
            <a:off x="-1650275" y="862149"/>
            <a:ext cx="9144000" cy="871266"/>
          </a:xfrm>
        </p:spPr>
        <p:txBody>
          <a:bodyPr>
            <a:normAutofit fontScale="90000"/>
          </a:bodyPr>
          <a:lstStyle/>
          <a:p>
            <a:r>
              <a:rPr lang="en-IN" b="1" u="sng" dirty="0" smtClean="0"/>
              <a:t>Dataset Description</a:t>
            </a:r>
            <a:endParaRPr lang="en-IN" b="1" u="sng" dirty="0"/>
          </a:p>
        </p:txBody>
      </p:sp>
      <p:sp>
        <p:nvSpPr>
          <p:cNvPr id="3" name="Subtitle 2"/>
          <p:cNvSpPr>
            <a:spLocks noGrp="1"/>
          </p:cNvSpPr>
          <p:nvPr>
            <p:ph type="subTitle" idx="1"/>
          </p:nvPr>
        </p:nvSpPr>
        <p:spPr>
          <a:xfrm>
            <a:off x="283028" y="3086294"/>
            <a:ext cx="9144000" cy="3099208"/>
          </a:xfrm>
        </p:spPr>
        <p:txBody>
          <a:bodyPr>
            <a:normAutofit fontScale="70000" lnSpcReduction="20000"/>
          </a:bodyPr>
          <a:lstStyle/>
          <a:p>
            <a:pPr algn="just" fontAlgn="base"/>
            <a:r>
              <a:rPr lang="en-US" dirty="0"/>
              <a:t>Within the dataset one will encounter the following:</a:t>
            </a:r>
            <a:endParaRPr lang="en-IN" dirty="0"/>
          </a:p>
          <a:p>
            <a:pPr algn="just" fontAlgn="base"/>
            <a:r>
              <a:rPr lang="en-US" dirty="0" smtClean="0"/>
              <a:t>1.The </a:t>
            </a:r>
            <a:r>
              <a:rPr lang="en-US" dirty="0"/>
              <a:t>date - "Date"</a:t>
            </a:r>
            <a:endParaRPr lang="en-IN" dirty="0"/>
          </a:p>
          <a:p>
            <a:pPr lvl="0" algn="just" fontAlgn="base"/>
            <a:r>
              <a:rPr lang="en-US" dirty="0"/>
              <a:t>2</a:t>
            </a:r>
            <a:r>
              <a:rPr lang="en-US" dirty="0" smtClean="0"/>
              <a:t>.The </a:t>
            </a:r>
            <a:r>
              <a:rPr lang="en-US" dirty="0"/>
              <a:t>opening price of the stock - "Open"</a:t>
            </a:r>
            <a:endParaRPr lang="en-IN" dirty="0"/>
          </a:p>
          <a:p>
            <a:pPr lvl="0" algn="just" fontAlgn="base"/>
            <a:r>
              <a:rPr lang="en-US" dirty="0"/>
              <a:t>3</a:t>
            </a:r>
            <a:r>
              <a:rPr lang="en-US" dirty="0" smtClean="0"/>
              <a:t>.The </a:t>
            </a:r>
            <a:r>
              <a:rPr lang="en-US" dirty="0"/>
              <a:t>high price of that day - "High"</a:t>
            </a:r>
            <a:endParaRPr lang="en-IN" dirty="0"/>
          </a:p>
          <a:p>
            <a:pPr lvl="0" algn="just" fontAlgn="base"/>
            <a:r>
              <a:rPr lang="en-US" dirty="0"/>
              <a:t>4</a:t>
            </a:r>
            <a:r>
              <a:rPr lang="en-US" dirty="0" smtClean="0"/>
              <a:t>.The </a:t>
            </a:r>
            <a:r>
              <a:rPr lang="en-US" dirty="0"/>
              <a:t>low price of that day - "Low"</a:t>
            </a:r>
            <a:endParaRPr lang="en-IN" dirty="0"/>
          </a:p>
          <a:p>
            <a:pPr lvl="0" algn="just" fontAlgn="base"/>
            <a:r>
              <a:rPr lang="en-US" dirty="0"/>
              <a:t>5</a:t>
            </a:r>
            <a:r>
              <a:rPr lang="en-US" dirty="0" smtClean="0"/>
              <a:t>.The </a:t>
            </a:r>
            <a:r>
              <a:rPr lang="en-US" dirty="0"/>
              <a:t>closed price of that day - "Close"</a:t>
            </a:r>
            <a:endParaRPr lang="en-IN" dirty="0"/>
          </a:p>
          <a:p>
            <a:pPr lvl="0" algn="just" fontAlgn="base"/>
            <a:r>
              <a:rPr lang="en-US" dirty="0"/>
              <a:t>6</a:t>
            </a:r>
            <a:r>
              <a:rPr lang="en-US" dirty="0" smtClean="0"/>
              <a:t>.The </a:t>
            </a:r>
            <a:r>
              <a:rPr lang="en-US" dirty="0"/>
              <a:t>amount of stocks traded during that day - "Volume"</a:t>
            </a:r>
            <a:endParaRPr lang="en-IN" dirty="0"/>
          </a:p>
          <a:p>
            <a:pPr lvl="0" algn="just" fontAlgn="base"/>
            <a:r>
              <a:rPr lang="en-US" dirty="0"/>
              <a:t>The stock's closing price that has been amended to include any distributions/corporate actions that occurs before next days open - "</a:t>
            </a:r>
            <a:r>
              <a:rPr lang="en-US" dirty="0" err="1"/>
              <a:t>Adj</a:t>
            </a:r>
            <a:r>
              <a:rPr lang="en-US" dirty="0"/>
              <a:t>[</a:t>
            </a:r>
            <a:r>
              <a:rPr lang="en-US" dirty="0" err="1"/>
              <a:t>usted</a:t>
            </a:r>
            <a:r>
              <a:rPr lang="en-US" dirty="0"/>
              <a:t>] Close"</a:t>
            </a:r>
            <a:endParaRPr lang="en-IN" dirty="0"/>
          </a:p>
          <a:p>
            <a:pPr lvl="0" algn="just"/>
            <a:r>
              <a:rPr lang="en-IN" u="sng" dirty="0">
                <a:hlinkClick r:id="rId4"/>
              </a:rPr>
              <a:t>http://www.kaggle.com</a:t>
            </a:r>
            <a:endParaRPr lang="en-IN" dirty="0"/>
          </a:p>
          <a:p>
            <a:endParaRPr lang="en-IN" dirty="0"/>
          </a:p>
        </p:txBody>
      </p:sp>
    </p:spTree>
    <p:extLst>
      <p:ext uri="{BB962C8B-B14F-4D97-AF65-F5344CB8AC3E}">
        <p14:creationId xmlns:p14="http://schemas.microsoft.com/office/powerpoint/2010/main" val="2012708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7384" r="6978" b="4880"/>
          <a:stretch/>
        </p:blipFill>
        <p:spPr>
          <a:xfrm>
            <a:off x="7344236" y="0"/>
            <a:ext cx="4847763" cy="2991394"/>
          </a:xfrm>
          <a:prstGeom prst="rect">
            <a:avLst/>
          </a:prstGeom>
        </p:spPr>
      </p:pic>
      <p:sp>
        <p:nvSpPr>
          <p:cNvPr id="6" name="Title 1"/>
          <p:cNvSpPr txBox="1">
            <a:spLocks/>
          </p:cNvSpPr>
          <p:nvPr/>
        </p:nvSpPr>
        <p:spPr>
          <a:xfrm>
            <a:off x="575023" y="1133622"/>
            <a:ext cx="6204600" cy="13041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400" u="sng" dirty="0" smtClean="0">
                <a:latin typeface="Arial" panose="020B0604020202020204" pitchFamily="34" charset="0"/>
                <a:cs typeface="Arial" panose="020B0604020202020204" pitchFamily="34" charset="0"/>
              </a:rPr>
              <a:t>What is </a:t>
            </a:r>
            <a:r>
              <a:rPr lang="en-IN" sz="4400" u="sng" dirty="0">
                <a:latin typeface="Arial" panose="020B0604020202020204" pitchFamily="34" charset="0"/>
                <a:cs typeface="Arial" panose="020B0604020202020204" pitchFamily="34" charset="0"/>
              </a:rPr>
              <a:t>S</a:t>
            </a:r>
            <a:r>
              <a:rPr lang="en-IN" sz="4400" u="sng" dirty="0" smtClean="0">
                <a:latin typeface="Arial" panose="020B0604020202020204" pitchFamily="34" charset="0"/>
                <a:cs typeface="Arial" panose="020B0604020202020204" pitchFamily="34" charset="0"/>
              </a:rPr>
              <a:t>tock Market</a:t>
            </a:r>
            <a:r>
              <a:rPr lang="en-IN" sz="4400" dirty="0" smtClean="0">
                <a:latin typeface="Arial" panose="020B0604020202020204" pitchFamily="34" charset="0"/>
                <a:cs typeface="Arial" panose="020B0604020202020204" pitchFamily="34" charset="0"/>
              </a:rPr>
              <a:t>??</a:t>
            </a:r>
            <a:endParaRPr lang="en-IN" sz="4400" dirty="0">
              <a:latin typeface="Arial" panose="020B0604020202020204" pitchFamily="34" charset="0"/>
              <a:cs typeface="Arial" panose="020B0604020202020204" pitchFamily="34" charset="0"/>
            </a:endParaRPr>
          </a:p>
        </p:txBody>
      </p:sp>
      <p:sp>
        <p:nvSpPr>
          <p:cNvPr id="9" name="Title 1"/>
          <p:cNvSpPr txBox="1">
            <a:spLocks noGrp="1"/>
          </p:cNvSpPr>
          <p:nvPr>
            <p:ph type="subTitle" idx="1"/>
          </p:nvPr>
        </p:nvSpPr>
        <p:spPr>
          <a:xfrm>
            <a:off x="3677323" y="3207307"/>
            <a:ext cx="8209361" cy="2246811"/>
          </a:xfrm>
          <a:prstGeom prst="rect">
            <a:avLst/>
          </a:prstGeom>
        </p:spPr>
        <p:txBody>
          <a:bodyPr vert="horz" lIns="91440" tIns="45720" rIns="91440" bIns="45720" rtlCol="0" anchor="b">
            <a:normAutofit fontScale="4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dirty="0">
                <a:latin typeface="Arial" panose="020B0604020202020204" pitchFamily="34" charset="0"/>
                <a:cs typeface="Arial" panose="020B0604020202020204" pitchFamily="34" charset="0"/>
              </a:rPr>
              <a:t>The concept behind how the stock market works is pretty simple. Operating much like an auction house, the stock market enables buyers and sellers to negotiate prices and make </a:t>
            </a:r>
            <a:r>
              <a:rPr lang="en-IN" dirty="0" smtClean="0">
                <a:latin typeface="Arial" panose="020B0604020202020204" pitchFamily="34" charset="0"/>
                <a:cs typeface="Arial" panose="020B0604020202020204" pitchFamily="34" charset="0"/>
              </a:rPr>
              <a:t>trades. Investors </a:t>
            </a:r>
            <a:r>
              <a:rPr lang="en-IN" dirty="0">
                <a:latin typeface="Arial" panose="020B0604020202020204" pitchFamily="34" charset="0"/>
                <a:cs typeface="Arial" panose="020B0604020202020204" pitchFamily="34" charset="0"/>
              </a:rPr>
              <a:t>can then buy and sell these stocks among themselves, and the exchange tracks the supply and demand of each listed stock.</a:t>
            </a:r>
            <a:endParaRPr lang="en-IN" sz="48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0" y="4071438"/>
            <a:ext cx="3135086" cy="2765361"/>
          </a:xfrm>
          <a:prstGeom prst="rect">
            <a:avLst/>
          </a:prstGeom>
        </p:spPr>
      </p:pic>
    </p:spTree>
    <p:extLst>
      <p:ext uri="{BB962C8B-B14F-4D97-AF65-F5344CB8AC3E}">
        <p14:creationId xmlns:p14="http://schemas.microsoft.com/office/powerpoint/2010/main" val="25178649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ctrTitle"/>
          </p:nvPr>
        </p:nvSpPr>
        <p:spPr>
          <a:xfrm>
            <a:off x="1628503" y="483871"/>
            <a:ext cx="9144000" cy="1508125"/>
          </a:xfrm>
        </p:spPr>
        <p:txBody>
          <a:bodyPr>
            <a:normAutofit fontScale="90000"/>
          </a:bodyPr>
          <a:lstStyle/>
          <a:p>
            <a:r>
              <a:rPr lang="en-IN" dirty="0" smtClean="0"/>
              <a:t>What is stock??</a:t>
            </a:r>
            <a:br>
              <a:rPr lang="en-IN" dirty="0" smtClean="0"/>
            </a:br>
            <a:endParaRPr lang="en-IN" dirty="0"/>
          </a:p>
        </p:txBody>
      </p:sp>
      <p:sp>
        <p:nvSpPr>
          <p:cNvPr id="3" name="Subtitle 2"/>
          <p:cNvSpPr>
            <a:spLocks noGrp="1"/>
          </p:cNvSpPr>
          <p:nvPr>
            <p:ph type="subTitle" idx="1"/>
          </p:nvPr>
        </p:nvSpPr>
        <p:spPr>
          <a:xfrm>
            <a:off x="8817429" y="1504297"/>
            <a:ext cx="3374571" cy="5084762"/>
          </a:xfrm>
        </p:spPr>
        <p:txBody>
          <a:bodyPr/>
          <a:lstStyle/>
          <a:p>
            <a:pPr algn="just"/>
            <a:r>
              <a:rPr lang="en-IN" dirty="0" smtClean="0">
                <a:sym typeface="Wingdings" panose="05000000000000000000" pitchFamily="2" charset="2"/>
              </a:rPr>
              <a:t></a:t>
            </a:r>
            <a:r>
              <a:rPr lang="en-IN" dirty="0"/>
              <a:t>A </a:t>
            </a:r>
            <a:r>
              <a:rPr lang="en-IN" b="1" dirty="0"/>
              <a:t>stock</a:t>
            </a:r>
            <a:r>
              <a:rPr lang="en-IN" dirty="0"/>
              <a:t> (also known as equity) is a security that </a:t>
            </a:r>
            <a:r>
              <a:rPr lang="en-IN" dirty="0" smtClean="0"/>
              <a:t>represents the </a:t>
            </a:r>
            <a:r>
              <a:rPr lang="en-IN" dirty="0"/>
              <a:t>ownership of a fraction of a corporation. This entitles the owner of the </a:t>
            </a:r>
            <a:r>
              <a:rPr lang="en-IN" b="1" dirty="0"/>
              <a:t>stock</a:t>
            </a:r>
            <a:r>
              <a:rPr lang="en-IN" dirty="0"/>
              <a:t> to </a:t>
            </a:r>
            <a:r>
              <a:rPr lang="en-IN" dirty="0" smtClean="0"/>
              <a:t>a proportion </a:t>
            </a:r>
            <a:r>
              <a:rPr lang="en-IN" dirty="0"/>
              <a:t>of the corporation's assets and profits equal to how much </a:t>
            </a:r>
            <a:r>
              <a:rPr lang="en-IN" b="1" dirty="0"/>
              <a:t>stock</a:t>
            </a:r>
            <a:r>
              <a:rPr lang="en-IN" dirty="0"/>
              <a:t> they own. Units of </a:t>
            </a:r>
            <a:r>
              <a:rPr lang="en-IN" b="1" dirty="0"/>
              <a:t>stock</a:t>
            </a:r>
            <a:r>
              <a:rPr lang="en-IN" dirty="0"/>
              <a:t> are called "</a:t>
            </a:r>
            <a:r>
              <a:rPr lang="en-IN" b="1" dirty="0"/>
              <a:t>shares</a:t>
            </a:r>
            <a:r>
              <a:rPr lang="en-IN" dirty="0"/>
              <a:t>."</a:t>
            </a:r>
          </a:p>
        </p:txBody>
      </p:sp>
    </p:spTree>
    <p:extLst>
      <p:ext uri="{BB962C8B-B14F-4D97-AF65-F5344CB8AC3E}">
        <p14:creationId xmlns:p14="http://schemas.microsoft.com/office/powerpoint/2010/main" val="10760801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572795" y="365125"/>
            <a:ext cx="4781005" cy="6221087"/>
          </a:xfrm>
          <a:prstGeom prst="rect">
            <a:avLst/>
          </a:prstGeom>
        </p:spPr>
      </p:pic>
      <p:sp>
        <p:nvSpPr>
          <p:cNvPr id="2" name="Title 1"/>
          <p:cNvSpPr>
            <a:spLocks noGrp="1"/>
          </p:cNvSpPr>
          <p:nvPr>
            <p:ph type="title"/>
          </p:nvPr>
        </p:nvSpPr>
        <p:spPr>
          <a:xfrm>
            <a:off x="590006" y="377553"/>
            <a:ext cx="10515600" cy="1325563"/>
          </a:xfrm>
        </p:spPr>
        <p:txBody>
          <a:bodyPr>
            <a:normAutofit/>
          </a:bodyPr>
          <a:lstStyle/>
          <a:p>
            <a:r>
              <a:rPr lang="en-IN" u="sng" dirty="0" smtClean="0">
                <a:latin typeface="Arial" panose="020B0604020202020204" pitchFamily="34" charset="0"/>
                <a:cs typeface="Arial" panose="020B0604020202020204" pitchFamily="34" charset="0"/>
              </a:rPr>
              <a:t>Presentation Flow:</a:t>
            </a:r>
            <a:endParaRPr lang="en-IN" u="sng"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14103" y="1703116"/>
            <a:ext cx="10515600" cy="4773015"/>
          </a:xfrm>
        </p:spPr>
        <p:txBody>
          <a:bodyPr>
            <a:normAutofit/>
          </a:bodyPr>
          <a:lstStyle/>
          <a:p>
            <a:r>
              <a:rPr lang="en-IN" sz="4000" spc="7" dirty="0" smtClean="0">
                <a:latin typeface="Arial" panose="020B0604020202020204" pitchFamily="34" charset="0"/>
                <a:cs typeface="Arial" panose="020B0604020202020204" pitchFamily="34" charset="0"/>
              </a:rPr>
              <a:t>I</a:t>
            </a:r>
            <a:r>
              <a:rPr lang="en-IN" sz="2400" spc="7" dirty="0" smtClean="0">
                <a:latin typeface="Arial" panose="020B0604020202020204" pitchFamily="34" charset="0"/>
                <a:cs typeface="Arial" panose="020B0604020202020204" pitchFamily="34" charset="0"/>
              </a:rPr>
              <a:t>NTRODUCTION</a:t>
            </a:r>
          </a:p>
          <a:p>
            <a:r>
              <a:rPr lang="en-IN" dirty="0" smtClean="0"/>
              <a:t>Why prediction is important?</a:t>
            </a:r>
          </a:p>
          <a:p>
            <a:r>
              <a:rPr lang="en-IN" dirty="0" smtClean="0"/>
              <a:t>Technology used</a:t>
            </a:r>
          </a:p>
          <a:p>
            <a:r>
              <a:rPr lang="en-IN" dirty="0" smtClean="0"/>
              <a:t>Dataset </a:t>
            </a:r>
            <a:r>
              <a:rPr lang="en-IN" dirty="0"/>
              <a:t>description</a:t>
            </a:r>
          </a:p>
          <a:p>
            <a:r>
              <a:rPr lang="en-IN" dirty="0"/>
              <a:t>Algorithm </a:t>
            </a:r>
            <a:r>
              <a:rPr lang="en-IN" dirty="0" smtClean="0"/>
              <a:t>used</a:t>
            </a:r>
          </a:p>
          <a:p>
            <a:r>
              <a:rPr lang="en-IN" dirty="0" smtClean="0"/>
              <a:t>Experimental Outcome</a:t>
            </a:r>
          </a:p>
          <a:p>
            <a:r>
              <a:rPr lang="en-IN" dirty="0"/>
              <a:t>C</a:t>
            </a:r>
            <a:r>
              <a:rPr lang="en-IN" dirty="0" smtClean="0"/>
              <a:t>onclusion</a:t>
            </a:r>
          </a:p>
          <a:p>
            <a:r>
              <a:rPr lang="en-IN" dirty="0" smtClean="0"/>
              <a:t>Future </a:t>
            </a:r>
            <a:r>
              <a:rPr lang="en-IN" dirty="0"/>
              <a:t>Scope</a:t>
            </a:r>
          </a:p>
          <a:p>
            <a:r>
              <a:rPr lang="en-IN" dirty="0"/>
              <a:t>Reference</a:t>
            </a:r>
            <a:endParaRPr lang="en-IN" dirty="0" smtClean="0"/>
          </a:p>
          <a:p>
            <a:endParaRPr lang="en-IN" dirty="0" smtClean="0"/>
          </a:p>
          <a:p>
            <a:endParaRPr lang="en-IN" dirty="0"/>
          </a:p>
        </p:txBody>
      </p:sp>
    </p:spTree>
    <p:extLst>
      <p:ext uri="{BB962C8B-B14F-4D97-AF65-F5344CB8AC3E}">
        <p14:creationId xmlns:p14="http://schemas.microsoft.com/office/powerpoint/2010/main" val="36438383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965" y="225328"/>
            <a:ext cx="3355340" cy="848095"/>
          </a:xfrm>
          <a:prstGeom prst="rect">
            <a:avLst/>
          </a:prstGeom>
        </p:spPr>
        <p:txBody>
          <a:bodyPr vert="horz" wrap="square" lIns="0" tIns="16933" rIns="0" bIns="0" rtlCol="0" anchor="ctr">
            <a:spAutoFit/>
          </a:bodyPr>
          <a:lstStyle/>
          <a:p>
            <a:pPr marL="16933">
              <a:lnSpc>
                <a:spcPct val="100000"/>
              </a:lnSpc>
              <a:spcBef>
                <a:spcPts val="133"/>
              </a:spcBef>
            </a:pPr>
            <a:r>
              <a:rPr sz="5400" spc="7" dirty="0">
                <a:latin typeface="Algerian" panose="04020705040A02060702" pitchFamily="82" charset="0"/>
                <a:cs typeface="Arial"/>
              </a:rPr>
              <a:t>I</a:t>
            </a:r>
            <a:r>
              <a:rPr sz="3600" spc="7" dirty="0">
                <a:latin typeface="Algerian" panose="04020705040A02060702" pitchFamily="82" charset="0"/>
                <a:cs typeface="Arial"/>
              </a:rPr>
              <a:t>NTRODUCTION</a:t>
            </a:r>
            <a:endParaRPr sz="3600" dirty="0">
              <a:latin typeface="Algerian" panose="04020705040A02060702" pitchFamily="82" charset="0"/>
              <a:cs typeface="Arial"/>
            </a:endParaRPr>
          </a:p>
        </p:txBody>
      </p:sp>
      <p:sp>
        <p:nvSpPr>
          <p:cNvPr id="3" name="object 3"/>
          <p:cNvSpPr txBox="1"/>
          <p:nvPr/>
        </p:nvSpPr>
        <p:spPr>
          <a:xfrm>
            <a:off x="746559" y="1203080"/>
            <a:ext cx="5251027" cy="3350768"/>
          </a:xfrm>
          <a:prstGeom prst="rect">
            <a:avLst/>
          </a:prstGeom>
        </p:spPr>
        <p:txBody>
          <a:bodyPr vert="horz" wrap="square" lIns="0" tIns="16933" rIns="0" bIns="0" rtlCol="0">
            <a:spAutoFit/>
          </a:bodyPr>
          <a:lstStyle/>
          <a:p>
            <a:pPr marL="485128" marR="24553" indent="-469042" algn="just">
              <a:lnSpc>
                <a:spcPct val="113300"/>
              </a:lnSpc>
              <a:spcBef>
                <a:spcPts val="133"/>
              </a:spcBef>
              <a:buChar char="●"/>
              <a:tabLst>
                <a:tab pos="485975" algn="l"/>
              </a:tabLst>
            </a:pPr>
            <a:r>
              <a:rPr sz="2133" dirty="0">
                <a:latin typeface="Arial"/>
                <a:cs typeface="Arial"/>
              </a:rPr>
              <a:t>A stock market </a:t>
            </a:r>
            <a:r>
              <a:rPr sz="2133" spc="-7" dirty="0">
                <a:latin typeface="Arial"/>
                <a:cs typeface="Arial"/>
              </a:rPr>
              <a:t>is </a:t>
            </a:r>
            <a:r>
              <a:rPr sz="2133" dirty="0">
                <a:latin typeface="Arial"/>
                <a:cs typeface="Arial"/>
              </a:rPr>
              <a:t>a </a:t>
            </a:r>
            <a:r>
              <a:rPr sz="2133" spc="-7" dirty="0">
                <a:latin typeface="Arial"/>
                <a:cs typeface="Arial"/>
              </a:rPr>
              <a:t>public </a:t>
            </a:r>
            <a:r>
              <a:rPr sz="2133" dirty="0">
                <a:latin typeface="Arial"/>
                <a:cs typeface="Arial"/>
              </a:rPr>
              <a:t>market </a:t>
            </a:r>
            <a:r>
              <a:rPr sz="2133" spc="-7" dirty="0">
                <a:latin typeface="Arial"/>
                <a:cs typeface="Arial"/>
              </a:rPr>
              <a:t>for  the trading of </a:t>
            </a:r>
            <a:r>
              <a:rPr sz="2133" dirty="0">
                <a:latin typeface="Arial"/>
                <a:cs typeface="Arial"/>
              </a:rPr>
              <a:t>company</a:t>
            </a:r>
            <a:r>
              <a:rPr sz="2133" spc="-33" dirty="0">
                <a:latin typeface="Arial"/>
                <a:cs typeface="Arial"/>
              </a:rPr>
              <a:t> </a:t>
            </a:r>
            <a:r>
              <a:rPr sz="2133" dirty="0">
                <a:latin typeface="Arial"/>
                <a:cs typeface="Arial"/>
              </a:rPr>
              <a:t>stock.</a:t>
            </a:r>
          </a:p>
          <a:p>
            <a:pPr marL="485128" marR="6773" indent="-469042" algn="just">
              <a:lnSpc>
                <a:spcPct val="113300"/>
              </a:lnSpc>
              <a:buChar char="●"/>
              <a:tabLst>
                <a:tab pos="485975" algn="l"/>
              </a:tabLst>
            </a:pPr>
            <a:r>
              <a:rPr sz="2133" spc="-7" dirty="0">
                <a:latin typeface="Arial"/>
                <a:cs typeface="Arial"/>
              </a:rPr>
              <a:t>Stock </a:t>
            </a:r>
            <a:r>
              <a:rPr sz="2133" dirty="0">
                <a:latin typeface="Arial"/>
                <a:cs typeface="Arial"/>
              </a:rPr>
              <a:t>market </a:t>
            </a:r>
            <a:r>
              <a:rPr sz="2133" spc="-7" dirty="0">
                <a:latin typeface="Arial"/>
                <a:cs typeface="Arial"/>
              </a:rPr>
              <a:t>allows us to buy and </a:t>
            </a:r>
            <a:r>
              <a:rPr sz="2133" dirty="0">
                <a:latin typeface="Arial"/>
                <a:cs typeface="Arial"/>
              </a:rPr>
              <a:t>sell  </a:t>
            </a:r>
            <a:r>
              <a:rPr sz="2133" spc="-7" dirty="0">
                <a:latin typeface="Arial"/>
                <a:cs typeface="Arial"/>
              </a:rPr>
              <a:t>units of </a:t>
            </a:r>
            <a:r>
              <a:rPr sz="2133" dirty="0">
                <a:latin typeface="Arial"/>
                <a:cs typeface="Arial"/>
              </a:rPr>
              <a:t>stocks (ownership) </a:t>
            </a:r>
            <a:r>
              <a:rPr sz="2133" spc="-7" dirty="0">
                <a:latin typeface="Arial"/>
                <a:cs typeface="Arial"/>
              </a:rPr>
              <a:t>of </a:t>
            </a:r>
            <a:r>
              <a:rPr sz="2133" dirty="0">
                <a:latin typeface="Arial"/>
                <a:cs typeface="Arial"/>
              </a:rPr>
              <a:t>a  </a:t>
            </a:r>
            <a:r>
              <a:rPr sz="2133" spc="-20" dirty="0">
                <a:latin typeface="Arial"/>
                <a:cs typeface="Arial"/>
              </a:rPr>
              <a:t>company.</a:t>
            </a:r>
            <a:endParaRPr sz="2133" dirty="0">
              <a:latin typeface="Arial"/>
              <a:cs typeface="Arial"/>
            </a:endParaRPr>
          </a:p>
          <a:p>
            <a:pPr marL="485128" marR="11006" indent="-469042" algn="just">
              <a:lnSpc>
                <a:spcPct val="113300"/>
              </a:lnSpc>
              <a:buChar char="●"/>
              <a:tabLst>
                <a:tab pos="485975" algn="l"/>
              </a:tabLst>
            </a:pPr>
            <a:r>
              <a:rPr sz="2133" spc="-7" dirty="0">
                <a:latin typeface="Arial"/>
                <a:cs typeface="Arial"/>
              </a:rPr>
              <a:t>If the company’s profits go up,then we  own </a:t>
            </a:r>
            <a:r>
              <a:rPr sz="2133" dirty="0">
                <a:latin typeface="Arial"/>
                <a:cs typeface="Arial"/>
              </a:rPr>
              <a:t>some </a:t>
            </a:r>
            <a:r>
              <a:rPr sz="2133" spc="-7" dirty="0">
                <a:latin typeface="Arial"/>
                <a:cs typeface="Arial"/>
              </a:rPr>
              <a:t>of the profits and if they go  down, then we lose profits with</a:t>
            </a:r>
            <a:r>
              <a:rPr sz="2133" spc="-67" dirty="0">
                <a:latin typeface="Arial"/>
                <a:cs typeface="Arial"/>
              </a:rPr>
              <a:t> </a:t>
            </a:r>
            <a:r>
              <a:rPr sz="2133" spc="-7" dirty="0">
                <a:latin typeface="Arial"/>
                <a:cs typeface="Arial"/>
              </a:rPr>
              <a:t>them.</a:t>
            </a:r>
            <a:endParaRPr sz="2133" dirty="0">
              <a:latin typeface="Arial"/>
              <a:cs typeface="Arial"/>
            </a:endParaRPr>
          </a:p>
          <a:p>
            <a:pPr marL="16933">
              <a:spcBef>
                <a:spcPts val="333"/>
              </a:spcBef>
            </a:pPr>
            <a:r>
              <a:rPr sz="2133" dirty="0">
                <a:latin typeface="Arial"/>
                <a:cs typeface="Arial"/>
              </a:rPr>
              <a:t>●</a:t>
            </a:r>
          </a:p>
        </p:txBody>
      </p:sp>
      <p:graphicFrame>
        <p:nvGraphicFramePr>
          <p:cNvPr id="4" name="object 4"/>
          <p:cNvGraphicFramePr>
            <a:graphicFrameLocks noGrp="1"/>
          </p:cNvGraphicFramePr>
          <p:nvPr/>
        </p:nvGraphicFramePr>
        <p:xfrm>
          <a:off x="1231898" y="4220424"/>
          <a:ext cx="4754030" cy="1565906"/>
        </p:xfrm>
        <a:graphic>
          <a:graphicData uri="http://schemas.openxmlformats.org/drawingml/2006/table">
            <a:tbl>
              <a:tblPr firstRow="1" bandRow="1">
                <a:tableStyleId>{2D5ABB26-0587-4C30-8999-92F81FD0307C}</a:tableStyleId>
              </a:tblPr>
              <a:tblGrid>
                <a:gridCol w="265007">
                  <a:extLst>
                    <a:ext uri="{9D8B030D-6E8A-4147-A177-3AD203B41FA5}">
                      <a16:colId xmlns:a16="http://schemas.microsoft.com/office/drawing/2014/main" val="20000"/>
                    </a:ext>
                  </a:extLst>
                </a:gridCol>
                <a:gridCol w="847513">
                  <a:extLst>
                    <a:ext uri="{9D8B030D-6E8A-4147-A177-3AD203B41FA5}">
                      <a16:colId xmlns:a16="http://schemas.microsoft.com/office/drawing/2014/main" val="20001"/>
                    </a:ext>
                  </a:extLst>
                </a:gridCol>
                <a:gridCol w="228600">
                  <a:extLst>
                    <a:ext uri="{9D8B030D-6E8A-4147-A177-3AD203B41FA5}">
                      <a16:colId xmlns:a16="http://schemas.microsoft.com/office/drawing/2014/main" val="20002"/>
                    </a:ext>
                  </a:extLst>
                </a:gridCol>
                <a:gridCol w="785705">
                  <a:extLst>
                    <a:ext uri="{9D8B030D-6E8A-4147-A177-3AD203B41FA5}">
                      <a16:colId xmlns:a16="http://schemas.microsoft.com/office/drawing/2014/main" val="20003"/>
                    </a:ext>
                  </a:extLst>
                </a:gridCol>
                <a:gridCol w="756920">
                  <a:extLst>
                    <a:ext uri="{9D8B030D-6E8A-4147-A177-3AD203B41FA5}">
                      <a16:colId xmlns:a16="http://schemas.microsoft.com/office/drawing/2014/main" val="20004"/>
                    </a:ext>
                  </a:extLst>
                </a:gridCol>
                <a:gridCol w="1870285">
                  <a:extLst>
                    <a:ext uri="{9D8B030D-6E8A-4147-A177-3AD203B41FA5}">
                      <a16:colId xmlns:a16="http://schemas.microsoft.com/office/drawing/2014/main" val="20005"/>
                    </a:ext>
                  </a:extLst>
                </a:gridCol>
              </a:tblGrid>
              <a:tr h="346708">
                <a:tc>
                  <a:txBody>
                    <a:bodyPr/>
                    <a:lstStyle/>
                    <a:p>
                      <a:pPr>
                        <a:lnSpc>
                          <a:spcPts val="1855"/>
                        </a:lnSpc>
                      </a:pPr>
                      <a:r>
                        <a:rPr sz="2100" spc="-5" dirty="0">
                          <a:latin typeface="Arial"/>
                          <a:cs typeface="Arial"/>
                        </a:rPr>
                        <a:t>If</a:t>
                      </a:r>
                      <a:endParaRPr sz="2100">
                        <a:latin typeface="Arial"/>
                        <a:cs typeface="Arial"/>
                      </a:endParaRPr>
                    </a:p>
                  </a:txBody>
                  <a:tcPr marL="0" marR="0" marT="0" marB="0">
                    <a:lnB w="38100">
                      <a:solidFill>
                        <a:srgbClr val="FFFFFF"/>
                      </a:solidFill>
                      <a:prstDash val="solid"/>
                    </a:lnB>
                    <a:solidFill>
                      <a:srgbClr val="FBFBFB"/>
                    </a:solidFill>
                  </a:tcPr>
                </a:tc>
                <a:tc>
                  <a:txBody>
                    <a:bodyPr/>
                    <a:lstStyle/>
                    <a:p>
                      <a:pPr marL="85725">
                        <a:lnSpc>
                          <a:spcPts val="1855"/>
                        </a:lnSpc>
                      </a:pPr>
                      <a:r>
                        <a:rPr sz="2100" dirty="0">
                          <a:latin typeface="Arial"/>
                          <a:cs typeface="Arial"/>
                        </a:rPr>
                        <a:t>more</a:t>
                      </a:r>
                      <a:endParaRPr sz="2100">
                        <a:latin typeface="Arial"/>
                        <a:cs typeface="Arial"/>
                      </a:endParaRPr>
                    </a:p>
                  </a:txBody>
                  <a:tcPr marL="0" marR="0" marT="0" marB="0">
                    <a:lnB w="38100">
                      <a:solidFill>
                        <a:srgbClr val="FFFFFF"/>
                      </a:solidFill>
                      <a:prstDash val="solid"/>
                    </a:lnB>
                    <a:solidFill>
                      <a:srgbClr val="FBFBFB"/>
                    </a:solidFill>
                  </a:tcPr>
                </a:tc>
                <a:tc gridSpan="2">
                  <a:txBody>
                    <a:bodyPr/>
                    <a:lstStyle/>
                    <a:p>
                      <a:pPr marL="85725">
                        <a:lnSpc>
                          <a:spcPts val="1855"/>
                        </a:lnSpc>
                      </a:pPr>
                      <a:r>
                        <a:rPr sz="2100" dirty="0">
                          <a:latin typeface="Arial"/>
                          <a:cs typeface="Arial"/>
                        </a:rPr>
                        <a:t>sellers</a:t>
                      </a:r>
                      <a:endParaRPr sz="2100">
                        <a:latin typeface="Arial"/>
                        <a:cs typeface="Arial"/>
                      </a:endParaRPr>
                    </a:p>
                  </a:txBody>
                  <a:tcPr marL="0" marR="0" marT="0" marB="0">
                    <a:lnB w="38100">
                      <a:solidFill>
                        <a:srgbClr val="FFFFFF"/>
                      </a:solidFill>
                      <a:prstDash val="solid"/>
                    </a:lnB>
                    <a:solidFill>
                      <a:srgbClr val="FBFBFB"/>
                    </a:solidFill>
                  </a:tcPr>
                </a:tc>
                <a:tc hMerge="1">
                  <a:txBody>
                    <a:bodyPr/>
                    <a:lstStyle/>
                    <a:p>
                      <a:endParaRPr/>
                    </a:p>
                  </a:txBody>
                  <a:tcPr marL="0" marR="0" marT="0" marB="0"/>
                </a:tc>
                <a:tc>
                  <a:txBody>
                    <a:bodyPr/>
                    <a:lstStyle/>
                    <a:p>
                      <a:pPr marL="85725">
                        <a:lnSpc>
                          <a:spcPts val="1855"/>
                        </a:lnSpc>
                      </a:pPr>
                      <a:r>
                        <a:rPr sz="2100" spc="-5" dirty="0">
                          <a:latin typeface="Arial"/>
                          <a:cs typeface="Arial"/>
                        </a:rPr>
                        <a:t>than</a:t>
                      </a:r>
                      <a:endParaRPr sz="2100">
                        <a:latin typeface="Arial"/>
                        <a:cs typeface="Arial"/>
                      </a:endParaRPr>
                    </a:p>
                  </a:txBody>
                  <a:tcPr marL="0" marR="0" marT="0" marB="0">
                    <a:lnB w="38100">
                      <a:solidFill>
                        <a:srgbClr val="FFFFFF"/>
                      </a:solidFill>
                      <a:prstDash val="solid"/>
                    </a:lnB>
                    <a:solidFill>
                      <a:srgbClr val="FBFBFB"/>
                    </a:solidFill>
                  </a:tcPr>
                </a:tc>
                <a:tc>
                  <a:txBody>
                    <a:bodyPr/>
                    <a:lstStyle/>
                    <a:p>
                      <a:pPr marL="85725">
                        <a:lnSpc>
                          <a:spcPts val="1855"/>
                        </a:lnSpc>
                        <a:tabLst>
                          <a:tab pos="923925" algn="l"/>
                        </a:tabLst>
                      </a:pPr>
                      <a:r>
                        <a:rPr sz="2100" spc="-5" dirty="0">
                          <a:latin typeface="Arial"/>
                          <a:cs typeface="Arial"/>
                        </a:rPr>
                        <a:t>buyers</a:t>
                      </a:r>
                      <a:r>
                        <a:rPr sz="2100" dirty="0">
                          <a:latin typeface="Arial"/>
                          <a:cs typeface="Arial"/>
                        </a:rPr>
                        <a:t>,	stock</a:t>
                      </a:r>
                      <a:endParaRPr sz="2100">
                        <a:latin typeface="Arial"/>
                        <a:cs typeface="Arial"/>
                      </a:endParaRPr>
                    </a:p>
                  </a:txBody>
                  <a:tcPr marL="0" marR="0" marT="0" marB="0">
                    <a:lnB w="38100">
                      <a:solidFill>
                        <a:srgbClr val="FFFFFF"/>
                      </a:solidFill>
                      <a:prstDash val="solid"/>
                    </a:lnB>
                    <a:solidFill>
                      <a:srgbClr val="FBFBFB"/>
                    </a:solidFill>
                  </a:tcPr>
                </a:tc>
                <a:extLst>
                  <a:ext uri="{0D108BD9-81ED-4DB2-BD59-A6C34878D82A}">
                    <a16:rowId xmlns:a16="http://schemas.microsoft.com/office/drawing/2014/main" val="10000"/>
                  </a:ext>
                </a:extLst>
              </a:tr>
              <a:tr h="368299">
                <a:tc gridSpan="6">
                  <a:txBody>
                    <a:bodyPr/>
                    <a:lstStyle/>
                    <a:p>
                      <a:pPr>
                        <a:lnSpc>
                          <a:spcPct val="100000"/>
                        </a:lnSpc>
                        <a:spcBef>
                          <a:spcPts val="60"/>
                        </a:spcBef>
                      </a:pPr>
                      <a:r>
                        <a:rPr sz="2100" spc="-5" dirty="0">
                          <a:latin typeface="Arial"/>
                          <a:cs typeface="Arial"/>
                        </a:rPr>
                        <a:t>prices tend to fall. </a:t>
                      </a:r>
                      <a:r>
                        <a:rPr sz="2100" spc="-15" dirty="0">
                          <a:latin typeface="Arial"/>
                          <a:cs typeface="Arial"/>
                        </a:rPr>
                        <a:t>Conversely,</a:t>
                      </a:r>
                      <a:r>
                        <a:rPr sz="2100" spc="80" dirty="0">
                          <a:latin typeface="Arial"/>
                          <a:cs typeface="Arial"/>
                        </a:rPr>
                        <a:t> </a:t>
                      </a:r>
                      <a:r>
                        <a:rPr sz="2100" spc="-5" dirty="0">
                          <a:latin typeface="Arial"/>
                          <a:cs typeface="Arial"/>
                        </a:rPr>
                        <a:t>when</a:t>
                      </a:r>
                      <a:endParaRPr sz="2100">
                        <a:latin typeface="Arial"/>
                        <a:cs typeface="Arial"/>
                      </a:endParaRPr>
                    </a:p>
                  </a:txBody>
                  <a:tcPr marL="0" marR="0" marT="10160" marB="0">
                    <a:lnT w="38100">
                      <a:solidFill>
                        <a:srgbClr val="FFFFFF"/>
                      </a:solidFill>
                      <a:prstDash val="solid"/>
                    </a:lnT>
                    <a:lnB w="38100">
                      <a:solidFill>
                        <a:srgbClr val="FFFFFF"/>
                      </a:solidFill>
                      <a:prstDash val="solid"/>
                    </a:lnB>
                    <a:solidFill>
                      <a:srgbClr val="FBFBFB"/>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368299">
                <a:tc gridSpan="6">
                  <a:txBody>
                    <a:bodyPr/>
                    <a:lstStyle/>
                    <a:p>
                      <a:pPr>
                        <a:lnSpc>
                          <a:spcPct val="100000"/>
                        </a:lnSpc>
                        <a:spcBef>
                          <a:spcPts val="60"/>
                        </a:spcBef>
                      </a:pPr>
                      <a:r>
                        <a:rPr sz="2100" dirty="0">
                          <a:latin typeface="Arial"/>
                          <a:cs typeface="Arial"/>
                        </a:rPr>
                        <a:t>more</a:t>
                      </a:r>
                      <a:r>
                        <a:rPr sz="2100" spc="215" dirty="0">
                          <a:latin typeface="Arial"/>
                          <a:cs typeface="Arial"/>
                        </a:rPr>
                        <a:t> </a:t>
                      </a:r>
                      <a:r>
                        <a:rPr sz="2100" spc="-5" dirty="0">
                          <a:latin typeface="Arial"/>
                          <a:cs typeface="Arial"/>
                        </a:rPr>
                        <a:t>buyers</a:t>
                      </a:r>
                      <a:r>
                        <a:rPr sz="2100" spc="215" dirty="0">
                          <a:latin typeface="Arial"/>
                          <a:cs typeface="Arial"/>
                        </a:rPr>
                        <a:t> </a:t>
                      </a:r>
                      <a:r>
                        <a:rPr sz="2100" spc="-5" dirty="0">
                          <a:latin typeface="Arial"/>
                          <a:cs typeface="Arial"/>
                        </a:rPr>
                        <a:t>than</a:t>
                      </a:r>
                      <a:r>
                        <a:rPr sz="2100" spc="220" dirty="0">
                          <a:latin typeface="Arial"/>
                          <a:cs typeface="Arial"/>
                        </a:rPr>
                        <a:t> </a:t>
                      </a:r>
                      <a:r>
                        <a:rPr sz="2100" dirty="0">
                          <a:latin typeface="Arial"/>
                          <a:cs typeface="Arial"/>
                        </a:rPr>
                        <a:t>sellers,</a:t>
                      </a:r>
                      <a:r>
                        <a:rPr sz="2100" spc="215" dirty="0">
                          <a:latin typeface="Arial"/>
                          <a:cs typeface="Arial"/>
                        </a:rPr>
                        <a:t> </a:t>
                      </a:r>
                      <a:r>
                        <a:rPr sz="2100" dirty="0">
                          <a:latin typeface="Arial"/>
                          <a:cs typeface="Arial"/>
                        </a:rPr>
                        <a:t>stock</a:t>
                      </a:r>
                      <a:r>
                        <a:rPr sz="2100" spc="220" dirty="0">
                          <a:latin typeface="Arial"/>
                          <a:cs typeface="Arial"/>
                        </a:rPr>
                        <a:t> </a:t>
                      </a:r>
                      <a:r>
                        <a:rPr sz="2100" spc="-5" dirty="0">
                          <a:latin typeface="Arial"/>
                          <a:cs typeface="Arial"/>
                        </a:rPr>
                        <a:t>prices</a:t>
                      </a:r>
                      <a:endParaRPr sz="2100">
                        <a:latin typeface="Arial"/>
                        <a:cs typeface="Arial"/>
                      </a:endParaRPr>
                    </a:p>
                  </a:txBody>
                  <a:tcPr marL="0" marR="0" marT="10160" marB="0">
                    <a:lnT w="38100">
                      <a:solidFill>
                        <a:srgbClr val="FFFFFF"/>
                      </a:solidFill>
                      <a:prstDash val="solid"/>
                    </a:lnT>
                    <a:lnB w="38100">
                      <a:solidFill>
                        <a:srgbClr val="FFFFFF"/>
                      </a:solidFill>
                      <a:prstDash val="solid"/>
                    </a:lnB>
                    <a:solidFill>
                      <a:srgbClr val="FBFBFB"/>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346708">
                <a:tc gridSpan="3">
                  <a:txBody>
                    <a:bodyPr/>
                    <a:lstStyle/>
                    <a:p>
                      <a:pPr>
                        <a:lnSpc>
                          <a:spcPts val="1885"/>
                        </a:lnSpc>
                        <a:spcBef>
                          <a:spcPts val="60"/>
                        </a:spcBef>
                      </a:pPr>
                      <a:r>
                        <a:rPr sz="2100" spc="-5" dirty="0">
                          <a:latin typeface="Arial"/>
                          <a:cs typeface="Arial"/>
                        </a:rPr>
                        <a:t>tend to</a:t>
                      </a:r>
                      <a:r>
                        <a:rPr sz="2100" spc="-95" dirty="0">
                          <a:latin typeface="Arial"/>
                          <a:cs typeface="Arial"/>
                        </a:rPr>
                        <a:t> </a:t>
                      </a:r>
                      <a:r>
                        <a:rPr sz="2100" dirty="0">
                          <a:latin typeface="Arial"/>
                          <a:cs typeface="Arial"/>
                        </a:rPr>
                        <a:t>rise</a:t>
                      </a:r>
                      <a:endParaRPr sz="2100">
                        <a:latin typeface="Arial"/>
                        <a:cs typeface="Arial"/>
                      </a:endParaRPr>
                    </a:p>
                  </a:txBody>
                  <a:tcPr marL="0" marR="0" marT="10160" marB="0">
                    <a:lnT w="38100">
                      <a:solidFill>
                        <a:srgbClr val="FFFFFF"/>
                      </a:solidFill>
                      <a:prstDash val="solid"/>
                    </a:lnT>
                    <a:solidFill>
                      <a:srgbClr val="FBFBFB"/>
                    </a:solidFill>
                  </a:tcPr>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2100" dirty="0">
                        <a:latin typeface="Times New Roman"/>
                        <a:cs typeface="Times New Roman"/>
                      </a:endParaRPr>
                    </a:p>
                  </a:txBody>
                  <a:tcPr marL="0" marR="0" marT="0" marB="0">
                    <a:lnT w="38100">
                      <a:solidFill>
                        <a:srgbClr val="FFFFFF"/>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grpSp>
        <p:nvGrpSpPr>
          <p:cNvPr id="5" name="object 5"/>
          <p:cNvGrpSpPr/>
          <p:nvPr/>
        </p:nvGrpSpPr>
        <p:grpSpPr>
          <a:xfrm>
            <a:off x="4603824" y="0"/>
            <a:ext cx="7588673" cy="6858000"/>
            <a:chOff x="3452867" y="0"/>
            <a:chExt cx="5691505" cy="5143500"/>
          </a:xfrm>
        </p:grpSpPr>
        <p:sp>
          <p:nvSpPr>
            <p:cNvPr id="6" name="object 6"/>
            <p:cNvSpPr/>
            <p:nvPr/>
          </p:nvSpPr>
          <p:spPr>
            <a:xfrm>
              <a:off x="3452867" y="0"/>
              <a:ext cx="5691113" cy="5143489"/>
            </a:xfrm>
            <a:prstGeom prst="rect">
              <a:avLst/>
            </a:prstGeom>
            <a:blipFill>
              <a:blip r:embed="rId2" cstate="print"/>
              <a:stretch>
                <a:fillRect/>
              </a:stretch>
            </a:blipFill>
          </p:spPr>
          <p:txBody>
            <a:bodyPr wrap="square" lIns="0" tIns="0" rIns="0" bIns="0" rtlCol="0"/>
            <a:lstStyle/>
            <a:p>
              <a:endParaRPr sz="2400"/>
            </a:p>
          </p:txBody>
        </p:sp>
        <p:sp>
          <p:nvSpPr>
            <p:cNvPr id="7" name="object 7"/>
            <p:cNvSpPr/>
            <p:nvPr/>
          </p:nvSpPr>
          <p:spPr>
            <a:xfrm>
              <a:off x="4881615" y="1150335"/>
              <a:ext cx="3499292" cy="2821406"/>
            </a:xfrm>
            <a:prstGeom prst="rect">
              <a:avLst/>
            </a:prstGeom>
            <a:blipFill>
              <a:blip r:embed="rId3"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8073893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21390" t="15155" r="21691" b="16759"/>
          <a:stretch/>
        </p:blipFill>
        <p:spPr>
          <a:xfrm>
            <a:off x="2663738" y="-13579"/>
            <a:ext cx="7180729" cy="6871579"/>
          </a:xfrm>
          <a:prstGeom prst="rect">
            <a:avLst/>
          </a:prstGeom>
        </p:spPr>
      </p:pic>
      <p:sp>
        <p:nvSpPr>
          <p:cNvPr id="2" name="Title 1"/>
          <p:cNvSpPr>
            <a:spLocks noGrp="1"/>
          </p:cNvSpPr>
          <p:nvPr>
            <p:ph type="ctrTitle"/>
          </p:nvPr>
        </p:nvSpPr>
        <p:spPr>
          <a:xfrm>
            <a:off x="905691" y="522514"/>
            <a:ext cx="10145486" cy="1171712"/>
          </a:xfrm>
        </p:spPr>
        <p:txBody>
          <a:bodyPr>
            <a:normAutofit/>
          </a:bodyPr>
          <a:lstStyle/>
          <a:p>
            <a:r>
              <a:rPr lang="en-IN" u="sng" dirty="0" smtClean="0">
                <a:latin typeface="Arial" panose="020B0604020202020204" pitchFamily="34" charset="0"/>
                <a:cs typeface="Arial" panose="020B0604020202020204" pitchFamily="34" charset="0"/>
              </a:rPr>
              <a:t>Why prediction </a:t>
            </a:r>
            <a:r>
              <a:rPr lang="en-IN" u="sng" dirty="0" smtClean="0">
                <a:solidFill>
                  <a:schemeClr val="bg1"/>
                </a:solidFill>
                <a:latin typeface="Arial" panose="020B0604020202020204" pitchFamily="34" charset="0"/>
                <a:cs typeface="Arial" panose="020B0604020202020204" pitchFamily="34" charset="0"/>
              </a:rPr>
              <a:t>i</a:t>
            </a:r>
            <a:r>
              <a:rPr lang="en-IN" u="sng" dirty="0" smtClean="0">
                <a:latin typeface="Arial" panose="020B0604020202020204" pitchFamily="34" charset="0"/>
                <a:cs typeface="Arial" panose="020B0604020202020204" pitchFamily="34" charset="0"/>
              </a:rPr>
              <a:t>s important</a:t>
            </a:r>
            <a:r>
              <a:rPr lang="en-IN" sz="7300" b="1" dirty="0" smtClean="0"/>
              <a:t>?</a:t>
            </a:r>
            <a:endParaRPr lang="en-IN" b="1" dirty="0"/>
          </a:p>
        </p:txBody>
      </p:sp>
      <p:sp>
        <p:nvSpPr>
          <p:cNvPr id="3" name="Subtitle 2"/>
          <p:cNvSpPr>
            <a:spLocks noGrp="1"/>
          </p:cNvSpPr>
          <p:nvPr>
            <p:ph type="subTitle" idx="1"/>
          </p:nvPr>
        </p:nvSpPr>
        <p:spPr>
          <a:xfrm>
            <a:off x="4290629" y="2016849"/>
            <a:ext cx="7686391" cy="1655762"/>
          </a:xfrm>
        </p:spPr>
        <p:txBody>
          <a:bodyPr>
            <a:normAutofit lnSpcReduction="10000"/>
          </a:bodyPr>
          <a:lstStyle/>
          <a:p>
            <a:pPr algn="just"/>
            <a:r>
              <a:rPr lang="en-IN" dirty="0" smtClean="0"/>
              <a:t>People who are investing in stock may not have time to go through each and every stock. If someone predicts about suitable stocks. If someone predicts about suitable stocks, it will be helpful to investors. They may choose the stocks invest very easily.</a:t>
            </a:r>
            <a:endParaRPr lang="en-IN" dirty="0"/>
          </a:p>
        </p:txBody>
      </p:sp>
      <p:pic>
        <p:nvPicPr>
          <p:cNvPr id="6" name="Picture 5"/>
          <p:cNvPicPr>
            <a:picLocks noChangeAspect="1"/>
          </p:cNvPicPr>
          <p:nvPr/>
        </p:nvPicPr>
        <p:blipFill>
          <a:blip r:embed="rId3"/>
          <a:stretch>
            <a:fillRect/>
          </a:stretch>
        </p:blipFill>
        <p:spPr>
          <a:xfrm>
            <a:off x="0" y="2016849"/>
            <a:ext cx="4290629" cy="2858229"/>
          </a:xfrm>
          <a:prstGeom prst="rect">
            <a:avLst/>
          </a:prstGeom>
        </p:spPr>
      </p:pic>
      <p:pic>
        <p:nvPicPr>
          <p:cNvPr id="7" name="Picture 6"/>
          <p:cNvPicPr>
            <a:picLocks noChangeAspect="1"/>
          </p:cNvPicPr>
          <p:nvPr/>
        </p:nvPicPr>
        <p:blipFill>
          <a:blip r:embed="rId4"/>
          <a:stretch>
            <a:fillRect/>
          </a:stretch>
        </p:blipFill>
        <p:spPr>
          <a:xfrm>
            <a:off x="8399417" y="3672611"/>
            <a:ext cx="3355534" cy="3054642"/>
          </a:xfrm>
          <a:prstGeom prst="rect">
            <a:avLst/>
          </a:prstGeom>
        </p:spPr>
      </p:pic>
    </p:spTree>
    <p:extLst>
      <p:ext uri="{BB962C8B-B14F-4D97-AF65-F5344CB8AC3E}">
        <p14:creationId xmlns:p14="http://schemas.microsoft.com/office/powerpoint/2010/main" val="13839315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364752" y="4000500"/>
            <a:ext cx="3810000" cy="2857500"/>
          </a:xfrm>
          <a:prstGeom prst="rect">
            <a:avLst/>
          </a:prstGeom>
        </p:spPr>
      </p:pic>
      <p:pic>
        <p:nvPicPr>
          <p:cNvPr id="6" name="Picture 5"/>
          <p:cNvPicPr>
            <a:picLocks noChangeAspect="1"/>
          </p:cNvPicPr>
          <p:nvPr/>
        </p:nvPicPr>
        <p:blipFill>
          <a:blip r:embed="rId3"/>
          <a:stretch>
            <a:fillRect/>
          </a:stretch>
        </p:blipFill>
        <p:spPr>
          <a:xfrm>
            <a:off x="218260" y="1186958"/>
            <a:ext cx="6059042" cy="3332343"/>
          </a:xfrm>
          <a:prstGeom prst="rect">
            <a:avLst/>
          </a:prstGeom>
        </p:spPr>
      </p:pic>
      <p:pic>
        <p:nvPicPr>
          <p:cNvPr id="4" name="Picture 3"/>
          <p:cNvPicPr>
            <a:picLocks noChangeAspect="1"/>
          </p:cNvPicPr>
          <p:nvPr/>
        </p:nvPicPr>
        <p:blipFill>
          <a:blip r:embed="rId4"/>
          <a:stretch>
            <a:fillRect/>
          </a:stretch>
        </p:blipFill>
        <p:spPr>
          <a:xfrm>
            <a:off x="7327385" y="121850"/>
            <a:ext cx="4472016" cy="3003105"/>
          </a:xfrm>
          <a:prstGeom prst="rect">
            <a:avLst/>
          </a:prstGeom>
        </p:spPr>
      </p:pic>
      <p:sp>
        <p:nvSpPr>
          <p:cNvPr id="2" name="Title 1"/>
          <p:cNvSpPr>
            <a:spLocks noGrp="1"/>
          </p:cNvSpPr>
          <p:nvPr>
            <p:ph type="ctrTitle"/>
          </p:nvPr>
        </p:nvSpPr>
        <p:spPr>
          <a:xfrm>
            <a:off x="0" y="0"/>
            <a:ext cx="9144000" cy="1145586"/>
          </a:xfrm>
        </p:spPr>
        <p:txBody>
          <a:bodyPr>
            <a:normAutofit/>
          </a:bodyPr>
          <a:lstStyle/>
          <a:p>
            <a:r>
              <a:rPr lang="en-IN" sz="4800" u="sng" dirty="0" smtClean="0">
                <a:latin typeface="Arial" panose="020B0604020202020204" pitchFamily="34" charset="0"/>
                <a:cs typeface="Arial" panose="020B0604020202020204" pitchFamily="34" charset="0"/>
              </a:rPr>
              <a:t>Technology used:</a:t>
            </a:r>
            <a:endParaRPr lang="en-IN" sz="4800" u="sng"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2190206" y="1560659"/>
            <a:ext cx="9144000" cy="3330099"/>
          </a:xfrm>
        </p:spPr>
        <p:txBody>
          <a:bodyPr>
            <a:normAutofit/>
          </a:bodyPr>
          <a:lstStyle/>
          <a:p>
            <a:endParaRPr lang="en-IN" dirty="0"/>
          </a:p>
          <a:p>
            <a:endParaRPr lang="en-IN" dirty="0" smtClean="0"/>
          </a:p>
          <a:p>
            <a:endParaRPr lang="en-IN" dirty="0"/>
          </a:p>
          <a:p>
            <a:endParaRPr lang="en-IN" dirty="0"/>
          </a:p>
        </p:txBody>
      </p:sp>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1552" r="4889" b="16368"/>
          <a:stretch/>
        </p:blipFill>
        <p:spPr>
          <a:xfrm>
            <a:off x="7636290" y="2853130"/>
            <a:ext cx="4407878" cy="1490149"/>
          </a:xfrm>
          <a:prstGeom prst="rect">
            <a:avLst/>
          </a:prstGeom>
        </p:spPr>
      </p:pic>
      <p:pic>
        <p:nvPicPr>
          <p:cNvPr id="9" name="Picture 8"/>
          <p:cNvPicPr>
            <a:picLocks noChangeAspect="1"/>
          </p:cNvPicPr>
          <p:nvPr/>
        </p:nvPicPr>
        <p:blipFill>
          <a:blip r:embed="rId6"/>
          <a:stretch>
            <a:fillRect/>
          </a:stretch>
        </p:blipFill>
        <p:spPr>
          <a:xfrm>
            <a:off x="1099104" y="4524375"/>
            <a:ext cx="4171950" cy="2333625"/>
          </a:xfrm>
          <a:prstGeom prst="rect">
            <a:avLst/>
          </a:prstGeom>
        </p:spPr>
      </p:pic>
    </p:spTree>
    <p:extLst>
      <p:ext uri="{BB962C8B-B14F-4D97-AF65-F5344CB8AC3E}">
        <p14:creationId xmlns:p14="http://schemas.microsoft.com/office/powerpoint/2010/main" val="4136452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1564" y="303882"/>
            <a:ext cx="8009467" cy="755762"/>
          </a:xfrm>
          <a:prstGeom prst="rect">
            <a:avLst/>
          </a:prstGeom>
        </p:spPr>
        <p:txBody>
          <a:bodyPr vert="horz" wrap="square" lIns="0" tIns="16933" rIns="0" bIns="0" rtlCol="0">
            <a:spAutoFit/>
          </a:bodyPr>
          <a:lstStyle/>
          <a:p>
            <a:pPr marL="16933">
              <a:spcBef>
                <a:spcPts val="133"/>
              </a:spcBef>
            </a:pPr>
            <a:r>
              <a:rPr lang="en-IN" sz="4800" spc="7" dirty="0" smtClean="0">
                <a:latin typeface="Arial"/>
                <a:cs typeface="Arial"/>
              </a:rPr>
              <a:t>Dataset Description:</a:t>
            </a:r>
            <a:endParaRPr sz="4800" dirty="0">
              <a:latin typeface="Arial"/>
              <a:cs typeface="Arial"/>
            </a:endParaRPr>
          </a:p>
        </p:txBody>
      </p:sp>
      <p:sp>
        <p:nvSpPr>
          <p:cNvPr id="3" name="object 3"/>
          <p:cNvSpPr/>
          <p:nvPr/>
        </p:nvSpPr>
        <p:spPr>
          <a:xfrm>
            <a:off x="624199" y="3506259"/>
            <a:ext cx="10187312" cy="1244597"/>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txBox="1"/>
          <p:nvPr/>
        </p:nvSpPr>
        <p:spPr>
          <a:xfrm>
            <a:off x="951097" y="1792096"/>
            <a:ext cx="1862667" cy="936154"/>
          </a:xfrm>
          <a:prstGeom prst="rect">
            <a:avLst/>
          </a:prstGeom>
          <a:ln w="19049">
            <a:solidFill>
              <a:srgbClr val="A51C00"/>
            </a:solidFill>
          </a:ln>
        </p:spPr>
        <p:txBody>
          <a:bodyPr vert="horz" wrap="square" lIns="0" tIns="88900" rIns="0" bIns="0" rtlCol="0">
            <a:spAutoFit/>
          </a:bodyPr>
          <a:lstStyle/>
          <a:p>
            <a:pPr marL="105831" marR="126997" defTabSz="1219170">
              <a:lnSpc>
                <a:spcPts val="2200"/>
              </a:lnSpc>
              <a:spcBef>
                <a:spcPts val="700"/>
              </a:spcBef>
            </a:pPr>
            <a:r>
              <a:rPr sz="1867" b="1" spc="-7" dirty="0">
                <a:solidFill>
                  <a:prstClr val="black"/>
                </a:solidFill>
                <a:latin typeface="Arial"/>
                <a:cs typeface="Arial"/>
              </a:rPr>
              <a:t>Date- </a:t>
            </a:r>
            <a:r>
              <a:rPr sz="1867" spc="-7" dirty="0">
                <a:solidFill>
                  <a:srgbClr val="CC0000"/>
                </a:solidFill>
                <a:latin typeface="Arial"/>
                <a:cs typeface="Arial"/>
              </a:rPr>
              <a:t>day on  which the</a:t>
            </a:r>
            <a:r>
              <a:rPr sz="1867" spc="-127" dirty="0">
                <a:solidFill>
                  <a:srgbClr val="CC0000"/>
                </a:solidFill>
                <a:latin typeface="Arial"/>
                <a:cs typeface="Arial"/>
              </a:rPr>
              <a:t> </a:t>
            </a:r>
            <a:r>
              <a:rPr sz="1867" dirty="0">
                <a:solidFill>
                  <a:srgbClr val="CC0000"/>
                </a:solidFill>
                <a:latin typeface="Arial"/>
                <a:cs typeface="Arial"/>
              </a:rPr>
              <a:t>stock  </a:t>
            </a:r>
            <a:r>
              <a:rPr sz="1867" spc="-7" dirty="0">
                <a:solidFill>
                  <a:srgbClr val="CC0000"/>
                </a:solidFill>
                <a:latin typeface="Arial"/>
                <a:cs typeface="Arial"/>
              </a:rPr>
              <a:t>is</a:t>
            </a:r>
            <a:r>
              <a:rPr sz="1867" spc="-20" dirty="0">
                <a:solidFill>
                  <a:srgbClr val="CC0000"/>
                </a:solidFill>
                <a:latin typeface="Arial"/>
                <a:cs typeface="Arial"/>
              </a:rPr>
              <a:t> </a:t>
            </a:r>
            <a:r>
              <a:rPr sz="1867" spc="-7" dirty="0">
                <a:solidFill>
                  <a:srgbClr val="CC0000"/>
                </a:solidFill>
                <a:latin typeface="Arial"/>
                <a:cs typeface="Arial"/>
              </a:rPr>
              <a:t>traded</a:t>
            </a:r>
            <a:endParaRPr sz="1867">
              <a:solidFill>
                <a:prstClr val="black"/>
              </a:solidFill>
              <a:latin typeface="Arial"/>
              <a:cs typeface="Arial"/>
            </a:endParaRPr>
          </a:p>
        </p:txBody>
      </p:sp>
      <p:sp>
        <p:nvSpPr>
          <p:cNvPr id="5" name="object 5"/>
          <p:cNvSpPr txBox="1"/>
          <p:nvPr/>
        </p:nvSpPr>
        <p:spPr>
          <a:xfrm>
            <a:off x="4148558" y="1740497"/>
            <a:ext cx="2249593" cy="1043148"/>
          </a:xfrm>
          <a:prstGeom prst="rect">
            <a:avLst/>
          </a:prstGeom>
          <a:ln w="19049">
            <a:solidFill>
              <a:srgbClr val="A51C00"/>
            </a:solidFill>
          </a:ln>
        </p:spPr>
        <p:txBody>
          <a:bodyPr vert="horz" wrap="square" lIns="0" tIns="27093" rIns="0" bIns="0" rtlCol="0">
            <a:spAutoFit/>
          </a:bodyPr>
          <a:lstStyle/>
          <a:p>
            <a:pPr marL="114297" marR="104137" defTabSz="1219170">
              <a:lnSpc>
                <a:spcPct val="98800"/>
              </a:lnSpc>
              <a:spcBef>
                <a:spcPts val="213"/>
              </a:spcBef>
            </a:pPr>
            <a:r>
              <a:rPr sz="1867" b="1" spc="-7" dirty="0">
                <a:solidFill>
                  <a:prstClr val="black"/>
                </a:solidFill>
                <a:latin typeface="Arial"/>
                <a:cs typeface="Arial"/>
              </a:rPr>
              <a:t>High- </a:t>
            </a:r>
            <a:r>
              <a:rPr sz="1600" b="1" spc="-7" dirty="0">
                <a:solidFill>
                  <a:srgbClr val="CC0000"/>
                </a:solidFill>
                <a:latin typeface="Arial"/>
                <a:cs typeface="Arial"/>
              </a:rPr>
              <a:t>high </a:t>
            </a:r>
            <a:r>
              <a:rPr sz="1600" spc="-7" dirty="0">
                <a:solidFill>
                  <a:srgbClr val="CC0000"/>
                </a:solidFill>
                <a:latin typeface="Arial"/>
                <a:cs typeface="Arial"/>
              </a:rPr>
              <a:t>is the  </a:t>
            </a:r>
            <a:r>
              <a:rPr sz="1600" b="1" spc="-7" dirty="0">
                <a:solidFill>
                  <a:srgbClr val="CC0000"/>
                </a:solidFill>
                <a:latin typeface="Arial"/>
                <a:cs typeface="Arial"/>
              </a:rPr>
              <a:t>highest </a:t>
            </a:r>
            <a:r>
              <a:rPr sz="1600" spc="-7" dirty="0">
                <a:solidFill>
                  <a:srgbClr val="CC0000"/>
                </a:solidFill>
                <a:latin typeface="Arial"/>
                <a:cs typeface="Arial"/>
              </a:rPr>
              <a:t>price at which  </a:t>
            </a:r>
            <a:r>
              <a:rPr sz="1600" dirty="0">
                <a:solidFill>
                  <a:srgbClr val="CC0000"/>
                </a:solidFill>
                <a:latin typeface="Arial"/>
                <a:cs typeface="Arial"/>
              </a:rPr>
              <a:t>a </a:t>
            </a:r>
            <a:r>
              <a:rPr sz="1600" b="1" spc="-7" dirty="0">
                <a:solidFill>
                  <a:srgbClr val="CC0000"/>
                </a:solidFill>
                <a:latin typeface="Arial"/>
                <a:cs typeface="Arial"/>
              </a:rPr>
              <a:t>stock </a:t>
            </a:r>
            <a:r>
              <a:rPr sz="1600" spc="-7" dirty="0">
                <a:solidFill>
                  <a:srgbClr val="CC0000"/>
                </a:solidFill>
                <a:latin typeface="Arial"/>
                <a:cs typeface="Arial"/>
              </a:rPr>
              <a:t>traded during  the </a:t>
            </a:r>
            <a:r>
              <a:rPr sz="1600" dirty="0">
                <a:solidFill>
                  <a:srgbClr val="CC0000"/>
                </a:solidFill>
                <a:latin typeface="Arial"/>
                <a:cs typeface="Arial"/>
              </a:rPr>
              <a:t>course </a:t>
            </a:r>
            <a:r>
              <a:rPr sz="1600" spc="-7" dirty="0">
                <a:solidFill>
                  <a:srgbClr val="CC0000"/>
                </a:solidFill>
                <a:latin typeface="Arial"/>
                <a:cs typeface="Arial"/>
              </a:rPr>
              <a:t>of the</a:t>
            </a:r>
            <a:r>
              <a:rPr sz="1600" spc="-87" dirty="0">
                <a:solidFill>
                  <a:srgbClr val="CC0000"/>
                </a:solidFill>
                <a:latin typeface="Arial"/>
                <a:cs typeface="Arial"/>
              </a:rPr>
              <a:t> </a:t>
            </a:r>
            <a:r>
              <a:rPr sz="1600" spc="-7" dirty="0">
                <a:solidFill>
                  <a:srgbClr val="CC0000"/>
                </a:solidFill>
                <a:latin typeface="Arial"/>
                <a:cs typeface="Arial"/>
              </a:rPr>
              <a:t>day</a:t>
            </a:r>
            <a:endParaRPr sz="1600">
              <a:solidFill>
                <a:prstClr val="black"/>
              </a:solidFill>
              <a:latin typeface="Arial"/>
              <a:cs typeface="Arial"/>
            </a:endParaRPr>
          </a:p>
        </p:txBody>
      </p:sp>
      <p:sp>
        <p:nvSpPr>
          <p:cNvPr id="6" name="object 6"/>
          <p:cNvSpPr txBox="1"/>
          <p:nvPr/>
        </p:nvSpPr>
        <p:spPr>
          <a:xfrm>
            <a:off x="7939884" y="1755230"/>
            <a:ext cx="2365585" cy="1055116"/>
          </a:xfrm>
          <a:prstGeom prst="rect">
            <a:avLst/>
          </a:prstGeom>
          <a:ln w="19049">
            <a:solidFill>
              <a:srgbClr val="A51C00"/>
            </a:solidFill>
          </a:ln>
        </p:spPr>
        <p:txBody>
          <a:bodyPr vert="horz" wrap="square" lIns="0" tIns="38945" rIns="0" bIns="0" rtlCol="0">
            <a:spAutoFit/>
          </a:bodyPr>
          <a:lstStyle/>
          <a:p>
            <a:pPr marL="173562" marR="126997" defTabSz="1219170">
              <a:lnSpc>
                <a:spcPct val="98800"/>
              </a:lnSpc>
              <a:spcBef>
                <a:spcPts val="305"/>
              </a:spcBef>
            </a:pPr>
            <a:r>
              <a:rPr sz="1867" b="1" spc="-7" dirty="0">
                <a:solidFill>
                  <a:prstClr val="black"/>
                </a:solidFill>
                <a:latin typeface="Arial"/>
                <a:cs typeface="Arial"/>
              </a:rPr>
              <a:t>Close- </a:t>
            </a:r>
            <a:r>
              <a:rPr sz="1600" dirty="0">
                <a:solidFill>
                  <a:srgbClr val="CC0000"/>
                </a:solidFill>
                <a:latin typeface="Arial"/>
                <a:cs typeface="Arial"/>
              </a:rPr>
              <a:t>refers </a:t>
            </a:r>
            <a:r>
              <a:rPr sz="1600" spc="-7" dirty="0">
                <a:solidFill>
                  <a:srgbClr val="CC0000"/>
                </a:solidFill>
                <a:latin typeface="Arial"/>
                <a:cs typeface="Arial"/>
              </a:rPr>
              <a:t>to the  last </a:t>
            </a:r>
            <a:r>
              <a:rPr sz="1600" b="1" spc="-7" dirty="0">
                <a:solidFill>
                  <a:srgbClr val="CC0000"/>
                </a:solidFill>
                <a:latin typeface="Arial"/>
                <a:cs typeface="Arial"/>
              </a:rPr>
              <a:t>price </a:t>
            </a:r>
            <a:r>
              <a:rPr sz="1600" spc="-7" dirty="0">
                <a:solidFill>
                  <a:srgbClr val="CC0000"/>
                </a:solidFill>
                <a:latin typeface="Arial"/>
                <a:cs typeface="Arial"/>
              </a:rPr>
              <a:t>at which </a:t>
            </a:r>
            <a:r>
              <a:rPr sz="1600" dirty="0">
                <a:solidFill>
                  <a:srgbClr val="CC0000"/>
                </a:solidFill>
                <a:latin typeface="Arial"/>
                <a:cs typeface="Arial"/>
              </a:rPr>
              <a:t>a  </a:t>
            </a:r>
            <a:r>
              <a:rPr sz="1600" b="1" spc="-7" dirty="0">
                <a:solidFill>
                  <a:srgbClr val="CC0000"/>
                </a:solidFill>
                <a:latin typeface="Arial"/>
                <a:cs typeface="Arial"/>
              </a:rPr>
              <a:t>stock </a:t>
            </a:r>
            <a:r>
              <a:rPr sz="1600" spc="-7" dirty="0">
                <a:solidFill>
                  <a:srgbClr val="CC0000"/>
                </a:solidFill>
                <a:latin typeface="Arial"/>
                <a:cs typeface="Arial"/>
              </a:rPr>
              <a:t>trades during </a:t>
            </a:r>
            <a:r>
              <a:rPr sz="1600" dirty="0">
                <a:solidFill>
                  <a:srgbClr val="CC0000"/>
                </a:solidFill>
                <a:latin typeface="Arial"/>
                <a:cs typeface="Arial"/>
              </a:rPr>
              <a:t>a  regular </a:t>
            </a:r>
            <a:r>
              <a:rPr sz="1600" spc="-7" dirty="0">
                <a:solidFill>
                  <a:srgbClr val="CC0000"/>
                </a:solidFill>
                <a:latin typeface="Arial"/>
                <a:cs typeface="Arial"/>
              </a:rPr>
              <a:t>trading</a:t>
            </a:r>
            <a:r>
              <a:rPr sz="1600" spc="-133" dirty="0">
                <a:solidFill>
                  <a:srgbClr val="CC0000"/>
                </a:solidFill>
                <a:latin typeface="Arial"/>
                <a:cs typeface="Arial"/>
              </a:rPr>
              <a:t> </a:t>
            </a:r>
            <a:r>
              <a:rPr sz="1600" dirty="0">
                <a:solidFill>
                  <a:srgbClr val="CC0000"/>
                </a:solidFill>
                <a:latin typeface="Arial"/>
                <a:cs typeface="Arial"/>
              </a:rPr>
              <a:t>session</a:t>
            </a:r>
            <a:endParaRPr sz="1600">
              <a:solidFill>
                <a:prstClr val="black"/>
              </a:solidFill>
              <a:latin typeface="Arial"/>
              <a:cs typeface="Arial"/>
            </a:endParaRPr>
          </a:p>
        </p:txBody>
      </p:sp>
      <p:sp>
        <p:nvSpPr>
          <p:cNvPr id="7" name="object 7"/>
          <p:cNvSpPr txBox="1"/>
          <p:nvPr/>
        </p:nvSpPr>
        <p:spPr>
          <a:xfrm>
            <a:off x="2296462" y="5520822"/>
            <a:ext cx="2053167" cy="1025922"/>
          </a:xfrm>
          <a:prstGeom prst="rect">
            <a:avLst/>
          </a:prstGeom>
          <a:ln w="19049">
            <a:solidFill>
              <a:srgbClr val="A51C00"/>
            </a:solidFill>
          </a:ln>
        </p:spPr>
        <p:txBody>
          <a:bodyPr vert="horz" wrap="square" lIns="0" tIns="0" rIns="0" bIns="0" rtlCol="0">
            <a:spAutoFit/>
          </a:bodyPr>
          <a:lstStyle/>
          <a:p>
            <a:pPr marL="182029" defTabSz="1219170">
              <a:lnSpc>
                <a:spcPts val="2167"/>
              </a:lnSpc>
            </a:pPr>
            <a:r>
              <a:rPr sz="1867" b="1" spc="-7" dirty="0">
                <a:solidFill>
                  <a:prstClr val="black"/>
                </a:solidFill>
                <a:latin typeface="Arial"/>
                <a:cs typeface="Arial"/>
              </a:rPr>
              <a:t>Open- </a:t>
            </a:r>
            <a:r>
              <a:rPr sz="1600" spc="-7" dirty="0">
                <a:solidFill>
                  <a:srgbClr val="CC0000"/>
                </a:solidFill>
                <a:latin typeface="Arial"/>
                <a:cs typeface="Arial"/>
              </a:rPr>
              <a:t>price of</a:t>
            </a:r>
            <a:r>
              <a:rPr sz="1600" spc="-60" dirty="0">
                <a:solidFill>
                  <a:srgbClr val="CC0000"/>
                </a:solidFill>
                <a:latin typeface="Arial"/>
                <a:cs typeface="Arial"/>
              </a:rPr>
              <a:t> </a:t>
            </a:r>
            <a:r>
              <a:rPr sz="1600" spc="-7" dirty="0">
                <a:solidFill>
                  <a:srgbClr val="CC0000"/>
                </a:solidFill>
                <a:latin typeface="Arial"/>
                <a:cs typeface="Arial"/>
              </a:rPr>
              <a:t>the</a:t>
            </a:r>
            <a:endParaRPr sz="1600">
              <a:solidFill>
                <a:prstClr val="black"/>
              </a:solidFill>
              <a:latin typeface="Arial"/>
              <a:cs typeface="Arial"/>
            </a:endParaRPr>
          </a:p>
          <a:p>
            <a:pPr marL="182029" marR="42332" defTabSz="1219170">
              <a:lnSpc>
                <a:spcPts val="1893"/>
              </a:lnSpc>
              <a:spcBef>
                <a:spcPts val="67"/>
              </a:spcBef>
            </a:pPr>
            <a:r>
              <a:rPr sz="1600" spc="-7" dirty="0">
                <a:solidFill>
                  <a:srgbClr val="CC0000"/>
                </a:solidFill>
                <a:latin typeface="Arial"/>
                <a:cs typeface="Arial"/>
              </a:rPr>
              <a:t>first trade for any  listed </a:t>
            </a:r>
            <a:r>
              <a:rPr sz="1600" b="1" spc="-7" dirty="0">
                <a:solidFill>
                  <a:srgbClr val="CC0000"/>
                </a:solidFill>
                <a:latin typeface="Arial"/>
                <a:cs typeface="Arial"/>
              </a:rPr>
              <a:t>stock </a:t>
            </a:r>
            <a:r>
              <a:rPr sz="1600" spc="-7" dirty="0">
                <a:solidFill>
                  <a:srgbClr val="CC0000"/>
                </a:solidFill>
                <a:latin typeface="Arial"/>
                <a:cs typeface="Arial"/>
              </a:rPr>
              <a:t>is its  daily </a:t>
            </a:r>
            <a:r>
              <a:rPr sz="1600" b="1" spc="-7" dirty="0">
                <a:solidFill>
                  <a:srgbClr val="CC0000"/>
                </a:solidFill>
                <a:latin typeface="Arial"/>
                <a:cs typeface="Arial"/>
              </a:rPr>
              <a:t>opening</a:t>
            </a:r>
            <a:r>
              <a:rPr sz="1600" b="1" spc="-93" dirty="0">
                <a:solidFill>
                  <a:srgbClr val="CC0000"/>
                </a:solidFill>
                <a:latin typeface="Arial"/>
                <a:cs typeface="Arial"/>
              </a:rPr>
              <a:t> </a:t>
            </a:r>
            <a:r>
              <a:rPr sz="1600" spc="-7" dirty="0">
                <a:solidFill>
                  <a:srgbClr val="CC0000"/>
                </a:solidFill>
                <a:latin typeface="Arial"/>
                <a:cs typeface="Arial"/>
              </a:rPr>
              <a:t>price.</a:t>
            </a:r>
            <a:endParaRPr sz="1600">
              <a:solidFill>
                <a:prstClr val="black"/>
              </a:solidFill>
              <a:latin typeface="Arial"/>
              <a:cs typeface="Arial"/>
            </a:endParaRPr>
          </a:p>
        </p:txBody>
      </p:sp>
      <p:sp>
        <p:nvSpPr>
          <p:cNvPr id="8" name="object 8"/>
          <p:cNvSpPr txBox="1"/>
          <p:nvPr/>
        </p:nvSpPr>
        <p:spPr>
          <a:xfrm>
            <a:off x="5614222" y="5470822"/>
            <a:ext cx="2205567" cy="1061957"/>
          </a:xfrm>
          <a:prstGeom prst="rect">
            <a:avLst/>
          </a:prstGeom>
          <a:ln w="19049">
            <a:solidFill>
              <a:srgbClr val="A51C00"/>
            </a:solidFill>
          </a:ln>
        </p:spPr>
        <p:txBody>
          <a:bodyPr vert="horz" wrap="square" lIns="0" tIns="45720" rIns="0" bIns="0" rtlCol="0">
            <a:spAutoFit/>
          </a:bodyPr>
          <a:lstStyle/>
          <a:p>
            <a:pPr marL="134617" marR="143082" defTabSz="1219170">
              <a:lnSpc>
                <a:spcPct val="98800"/>
              </a:lnSpc>
              <a:spcBef>
                <a:spcPts val="360"/>
              </a:spcBef>
            </a:pPr>
            <a:r>
              <a:rPr sz="1867" b="1" spc="-7" dirty="0">
                <a:solidFill>
                  <a:prstClr val="black"/>
                </a:solidFill>
                <a:latin typeface="Arial"/>
                <a:cs typeface="Arial"/>
              </a:rPr>
              <a:t>Low- </a:t>
            </a:r>
            <a:r>
              <a:rPr sz="1600" spc="-7" dirty="0">
                <a:solidFill>
                  <a:srgbClr val="CC0000"/>
                </a:solidFill>
                <a:latin typeface="Arial"/>
                <a:cs typeface="Arial"/>
              </a:rPr>
              <a:t>lowest price at  which </a:t>
            </a:r>
            <a:r>
              <a:rPr sz="1600" dirty="0">
                <a:solidFill>
                  <a:srgbClr val="CC0000"/>
                </a:solidFill>
                <a:latin typeface="Arial"/>
                <a:cs typeface="Arial"/>
              </a:rPr>
              <a:t>a </a:t>
            </a:r>
            <a:r>
              <a:rPr sz="1600" b="1" spc="-7" dirty="0">
                <a:solidFill>
                  <a:srgbClr val="CC0000"/>
                </a:solidFill>
                <a:latin typeface="Arial"/>
                <a:cs typeface="Arial"/>
              </a:rPr>
              <a:t>stock </a:t>
            </a:r>
            <a:r>
              <a:rPr sz="1600" spc="-7" dirty="0">
                <a:solidFill>
                  <a:srgbClr val="CC0000"/>
                </a:solidFill>
                <a:latin typeface="Arial"/>
                <a:cs typeface="Arial"/>
              </a:rPr>
              <a:t>trades  over the </a:t>
            </a:r>
            <a:r>
              <a:rPr sz="1600" dirty="0">
                <a:solidFill>
                  <a:srgbClr val="CC0000"/>
                </a:solidFill>
                <a:latin typeface="Arial"/>
                <a:cs typeface="Arial"/>
              </a:rPr>
              <a:t>course </a:t>
            </a:r>
            <a:r>
              <a:rPr sz="1600" spc="-7" dirty="0">
                <a:solidFill>
                  <a:srgbClr val="CC0000"/>
                </a:solidFill>
                <a:latin typeface="Arial"/>
                <a:cs typeface="Arial"/>
              </a:rPr>
              <a:t>of </a:t>
            </a:r>
            <a:r>
              <a:rPr sz="1600" dirty="0">
                <a:solidFill>
                  <a:srgbClr val="CC0000"/>
                </a:solidFill>
                <a:latin typeface="Arial"/>
                <a:cs typeface="Arial"/>
              </a:rPr>
              <a:t>a  </a:t>
            </a:r>
            <a:r>
              <a:rPr sz="1600" b="1" dirty="0">
                <a:solidFill>
                  <a:srgbClr val="CC0000"/>
                </a:solidFill>
                <a:latin typeface="Arial"/>
                <a:cs typeface="Arial"/>
              </a:rPr>
              <a:t>trading</a:t>
            </a:r>
            <a:r>
              <a:rPr sz="1600" b="1" spc="-20" dirty="0">
                <a:solidFill>
                  <a:srgbClr val="CC0000"/>
                </a:solidFill>
                <a:latin typeface="Arial"/>
                <a:cs typeface="Arial"/>
              </a:rPr>
              <a:t> </a:t>
            </a:r>
            <a:r>
              <a:rPr sz="1600" spc="-33" dirty="0">
                <a:solidFill>
                  <a:srgbClr val="CC0000"/>
                </a:solidFill>
                <a:latin typeface="Arial"/>
                <a:cs typeface="Arial"/>
              </a:rPr>
              <a:t>day.</a:t>
            </a:r>
            <a:endParaRPr sz="1600">
              <a:solidFill>
                <a:prstClr val="black"/>
              </a:solidFill>
              <a:latin typeface="Arial"/>
              <a:cs typeface="Arial"/>
            </a:endParaRPr>
          </a:p>
        </p:txBody>
      </p:sp>
      <p:sp>
        <p:nvSpPr>
          <p:cNvPr id="9" name="object 9"/>
          <p:cNvSpPr txBox="1"/>
          <p:nvPr/>
        </p:nvSpPr>
        <p:spPr>
          <a:xfrm>
            <a:off x="8595816" y="5408721"/>
            <a:ext cx="2365585" cy="1256754"/>
          </a:xfrm>
          <a:prstGeom prst="rect">
            <a:avLst/>
          </a:prstGeom>
          <a:ln w="19049">
            <a:solidFill>
              <a:srgbClr val="A51C00"/>
            </a:solidFill>
          </a:ln>
        </p:spPr>
        <p:txBody>
          <a:bodyPr vert="horz" wrap="square" lIns="0" tIns="0" rIns="0" bIns="0" rtlCol="0">
            <a:spAutoFit/>
          </a:bodyPr>
          <a:lstStyle/>
          <a:p>
            <a:pPr marL="83818" defTabSz="1219170">
              <a:lnSpc>
                <a:spcPts val="2060"/>
              </a:lnSpc>
            </a:pPr>
            <a:r>
              <a:rPr sz="1867" b="1" spc="-27" dirty="0">
                <a:solidFill>
                  <a:prstClr val="black"/>
                </a:solidFill>
                <a:latin typeface="Arial"/>
                <a:cs typeface="Arial"/>
              </a:rPr>
              <a:t>Volume- </a:t>
            </a:r>
            <a:r>
              <a:rPr sz="1600" spc="-7" dirty="0">
                <a:solidFill>
                  <a:srgbClr val="CC0000"/>
                </a:solidFill>
                <a:latin typeface="Arial"/>
                <a:cs typeface="Arial"/>
              </a:rPr>
              <a:t>the</a:t>
            </a:r>
            <a:r>
              <a:rPr sz="1600" spc="-20" dirty="0">
                <a:solidFill>
                  <a:srgbClr val="CC0000"/>
                </a:solidFill>
                <a:latin typeface="Arial"/>
                <a:cs typeface="Arial"/>
              </a:rPr>
              <a:t> </a:t>
            </a:r>
            <a:r>
              <a:rPr sz="1600" spc="-7" dirty="0">
                <a:solidFill>
                  <a:srgbClr val="CC0000"/>
                </a:solidFill>
                <a:latin typeface="Arial"/>
                <a:cs typeface="Arial"/>
              </a:rPr>
              <a:t>number</a:t>
            </a:r>
            <a:endParaRPr sz="1600">
              <a:solidFill>
                <a:prstClr val="black"/>
              </a:solidFill>
              <a:latin typeface="Arial"/>
              <a:cs typeface="Arial"/>
            </a:endParaRPr>
          </a:p>
          <a:p>
            <a:pPr marL="83818" marR="135463" defTabSz="1219170">
              <a:lnSpc>
                <a:spcPts val="1893"/>
              </a:lnSpc>
              <a:spcBef>
                <a:spcPts val="67"/>
              </a:spcBef>
            </a:pPr>
            <a:r>
              <a:rPr sz="1600" spc="-7" dirty="0">
                <a:solidFill>
                  <a:srgbClr val="CC0000"/>
                </a:solidFill>
                <a:latin typeface="Arial"/>
                <a:cs typeface="Arial"/>
              </a:rPr>
              <a:t>of </a:t>
            </a:r>
            <a:r>
              <a:rPr sz="1600" b="1" spc="-7" dirty="0">
                <a:solidFill>
                  <a:srgbClr val="CC0000"/>
                </a:solidFill>
                <a:latin typeface="Arial"/>
                <a:cs typeface="Arial"/>
              </a:rPr>
              <a:t>shares </a:t>
            </a:r>
            <a:r>
              <a:rPr sz="1600" spc="-7" dirty="0">
                <a:solidFill>
                  <a:srgbClr val="CC0000"/>
                </a:solidFill>
                <a:latin typeface="Arial"/>
                <a:cs typeface="Arial"/>
              </a:rPr>
              <a:t>or </a:t>
            </a:r>
            <a:r>
              <a:rPr sz="1600" dirty="0">
                <a:solidFill>
                  <a:srgbClr val="CC0000"/>
                </a:solidFill>
                <a:latin typeface="Arial"/>
                <a:cs typeface="Arial"/>
              </a:rPr>
              <a:t>contracts  </a:t>
            </a:r>
            <a:r>
              <a:rPr sz="1600" spc="-7" dirty="0">
                <a:solidFill>
                  <a:srgbClr val="CC0000"/>
                </a:solidFill>
                <a:latin typeface="Arial"/>
                <a:cs typeface="Arial"/>
              </a:rPr>
              <a:t>traded in </a:t>
            </a:r>
            <a:r>
              <a:rPr sz="1600" dirty="0">
                <a:solidFill>
                  <a:srgbClr val="CC0000"/>
                </a:solidFill>
                <a:latin typeface="Arial"/>
                <a:cs typeface="Arial"/>
              </a:rPr>
              <a:t>a security </a:t>
            </a:r>
            <a:r>
              <a:rPr sz="1600" spc="-7" dirty="0">
                <a:solidFill>
                  <a:srgbClr val="CC0000"/>
                </a:solidFill>
                <a:latin typeface="Arial"/>
                <a:cs typeface="Arial"/>
              </a:rPr>
              <a:t>or  an entire </a:t>
            </a:r>
            <a:r>
              <a:rPr sz="1600" b="1" spc="-7" dirty="0">
                <a:solidFill>
                  <a:srgbClr val="CC0000"/>
                </a:solidFill>
                <a:latin typeface="Arial"/>
                <a:cs typeface="Arial"/>
              </a:rPr>
              <a:t>market </a:t>
            </a:r>
            <a:r>
              <a:rPr sz="1600" spc="-7" dirty="0">
                <a:solidFill>
                  <a:srgbClr val="CC0000"/>
                </a:solidFill>
                <a:latin typeface="Arial"/>
                <a:cs typeface="Arial"/>
              </a:rPr>
              <a:t>during  </a:t>
            </a:r>
            <a:r>
              <a:rPr sz="1600" dirty="0">
                <a:solidFill>
                  <a:srgbClr val="CC0000"/>
                </a:solidFill>
                <a:latin typeface="Arial"/>
                <a:cs typeface="Arial"/>
              </a:rPr>
              <a:t>a </a:t>
            </a:r>
            <a:r>
              <a:rPr sz="1600" spc="-7" dirty="0">
                <a:solidFill>
                  <a:srgbClr val="CC0000"/>
                </a:solidFill>
                <a:latin typeface="Arial"/>
                <a:cs typeface="Arial"/>
              </a:rPr>
              <a:t>given period of</a:t>
            </a:r>
            <a:r>
              <a:rPr sz="1600" spc="-73" dirty="0">
                <a:solidFill>
                  <a:srgbClr val="CC0000"/>
                </a:solidFill>
                <a:latin typeface="Arial"/>
                <a:cs typeface="Arial"/>
              </a:rPr>
              <a:t> </a:t>
            </a:r>
            <a:r>
              <a:rPr sz="1600" spc="-7" dirty="0">
                <a:solidFill>
                  <a:srgbClr val="CC0000"/>
                </a:solidFill>
                <a:latin typeface="Arial"/>
                <a:cs typeface="Arial"/>
              </a:rPr>
              <a:t>time</a:t>
            </a:r>
            <a:endParaRPr sz="1600">
              <a:solidFill>
                <a:prstClr val="black"/>
              </a:solidFill>
              <a:latin typeface="Arial"/>
              <a:cs typeface="Arial"/>
            </a:endParaRPr>
          </a:p>
        </p:txBody>
      </p:sp>
      <p:grpSp>
        <p:nvGrpSpPr>
          <p:cNvPr id="10" name="object 10"/>
          <p:cNvGrpSpPr/>
          <p:nvPr/>
        </p:nvGrpSpPr>
        <p:grpSpPr>
          <a:xfrm>
            <a:off x="1703080" y="2901411"/>
            <a:ext cx="227753" cy="534247"/>
            <a:chOff x="1277309" y="2176058"/>
            <a:chExt cx="170815" cy="400685"/>
          </a:xfrm>
        </p:grpSpPr>
        <p:sp>
          <p:nvSpPr>
            <p:cNvPr id="11" name="object 11"/>
            <p:cNvSpPr/>
            <p:nvPr/>
          </p:nvSpPr>
          <p:spPr>
            <a:xfrm>
              <a:off x="1282072" y="2180820"/>
              <a:ext cx="161290" cy="391160"/>
            </a:xfrm>
            <a:custGeom>
              <a:avLst/>
              <a:gdLst/>
              <a:ahLst/>
              <a:cxnLst/>
              <a:rect l="l" t="t" r="r" b="b"/>
              <a:pathLst>
                <a:path w="161290" h="391160">
                  <a:moveTo>
                    <a:pt x="80549" y="390899"/>
                  </a:moveTo>
                  <a:lnTo>
                    <a:pt x="0" y="310349"/>
                  </a:lnTo>
                  <a:lnTo>
                    <a:pt x="40274" y="310349"/>
                  </a:lnTo>
                  <a:lnTo>
                    <a:pt x="40274" y="0"/>
                  </a:lnTo>
                  <a:lnTo>
                    <a:pt x="120824" y="0"/>
                  </a:lnTo>
                  <a:lnTo>
                    <a:pt x="120824" y="310349"/>
                  </a:lnTo>
                  <a:lnTo>
                    <a:pt x="161099" y="310349"/>
                  </a:lnTo>
                  <a:lnTo>
                    <a:pt x="80549" y="3908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1282072" y="2180820"/>
              <a:ext cx="161290" cy="391160"/>
            </a:xfrm>
            <a:custGeom>
              <a:avLst/>
              <a:gdLst/>
              <a:ahLst/>
              <a:cxnLst/>
              <a:rect l="l" t="t" r="r" b="b"/>
              <a:pathLst>
                <a:path w="161290" h="391160">
                  <a:moveTo>
                    <a:pt x="0" y="310349"/>
                  </a:moveTo>
                  <a:lnTo>
                    <a:pt x="40274" y="310349"/>
                  </a:lnTo>
                  <a:lnTo>
                    <a:pt x="40274" y="0"/>
                  </a:lnTo>
                  <a:lnTo>
                    <a:pt x="120824" y="0"/>
                  </a:lnTo>
                  <a:lnTo>
                    <a:pt x="120824" y="310349"/>
                  </a:lnTo>
                  <a:lnTo>
                    <a:pt x="161099" y="310349"/>
                  </a:lnTo>
                  <a:lnTo>
                    <a:pt x="80549" y="390899"/>
                  </a:lnTo>
                  <a:lnTo>
                    <a:pt x="0" y="31034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grpSp>
        <p:nvGrpSpPr>
          <p:cNvPr id="13" name="object 13"/>
          <p:cNvGrpSpPr/>
          <p:nvPr/>
        </p:nvGrpSpPr>
        <p:grpSpPr>
          <a:xfrm>
            <a:off x="5217406" y="2880178"/>
            <a:ext cx="227753" cy="534247"/>
            <a:chOff x="3913054" y="2160133"/>
            <a:chExt cx="170815" cy="400685"/>
          </a:xfrm>
        </p:grpSpPr>
        <p:sp>
          <p:nvSpPr>
            <p:cNvPr id="14" name="object 14"/>
            <p:cNvSpPr/>
            <p:nvPr/>
          </p:nvSpPr>
          <p:spPr>
            <a:xfrm>
              <a:off x="3917817" y="2164895"/>
              <a:ext cx="161290" cy="391160"/>
            </a:xfrm>
            <a:custGeom>
              <a:avLst/>
              <a:gdLst/>
              <a:ahLst/>
              <a:cxnLst/>
              <a:rect l="l" t="t" r="r" b="b"/>
              <a:pathLst>
                <a:path w="161289" h="391160">
                  <a:moveTo>
                    <a:pt x="80549" y="390899"/>
                  </a:moveTo>
                  <a:lnTo>
                    <a:pt x="0" y="310349"/>
                  </a:lnTo>
                  <a:lnTo>
                    <a:pt x="40274" y="310349"/>
                  </a:lnTo>
                  <a:lnTo>
                    <a:pt x="40274" y="0"/>
                  </a:lnTo>
                  <a:lnTo>
                    <a:pt x="120824" y="0"/>
                  </a:lnTo>
                  <a:lnTo>
                    <a:pt x="120824" y="310349"/>
                  </a:lnTo>
                  <a:lnTo>
                    <a:pt x="161099" y="310349"/>
                  </a:lnTo>
                  <a:lnTo>
                    <a:pt x="80549" y="3908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15" name="object 15"/>
            <p:cNvSpPr/>
            <p:nvPr/>
          </p:nvSpPr>
          <p:spPr>
            <a:xfrm>
              <a:off x="3917817" y="2164895"/>
              <a:ext cx="161290" cy="391160"/>
            </a:xfrm>
            <a:custGeom>
              <a:avLst/>
              <a:gdLst/>
              <a:ahLst/>
              <a:cxnLst/>
              <a:rect l="l" t="t" r="r" b="b"/>
              <a:pathLst>
                <a:path w="161289" h="391160">
                  <a:moveTo>
                    <a:pt x="0" y="310349"/>
                  </a:moveTo>
                  <a:lnTo>
                    <a:pt x="40274" y="310349"/>
                  </a:lnTo>
                  <a:lnTo>
                    <a:pt x="40274" y="0"/>
                  </a:lnTo>
                  <a:lnTo>
                    <a:pt x="120824" y="0"/>
                  </a:lnTo>
                  <a:lnTo>
                    <a:pt x="120824" y="310349"/>
                  </a:lnTo>
                  <a:lnTo>
                    <a:pt x="161099" y="310349"/>
                  </a:lnTo>
                  <a:lnTo>
                    <a:pt x="80549" y="390899"/>
                  </a:lnTo>
                  <a:lnTo>
                    <a:pt x="0" y="31034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grpSp>
        <p:nvGrpSpPr>
          <p:cNvPr id="16" name="object 16"/>
          <p:cNvGrpSpPr/>
          <p:nvPr/>
        </p:nvGrpSpPr>
        <p:grpSpPr>
          <a:xfrm>
            <a:off x="8907966" y="2951678"/>
            <a:ext cx="227753" cy="534247"/>
            <a:chOff x="6680974" y="2213758"/>
            <a:chExt cx="170815" cy="400685"/>
          </a:xfrm>
        </p:grpSpPr>
        <p:sp>
          <p:nvSpPr>
            <p:cNvPr id="17" name="object 17"/>
            <p:cNvSpPr/>
            <p:nvPr/>
          </p:nvSpPr>
          <p:spPr>
            <a:xfrm>
              <a:off x="6685736" y="2218520"/>
              <a:ext cx="161290" cy="391160"/>
            </a:xfrm>
            <a:custGeom>
              <a:avLst/>
              <a:gdLst/>
              <a:ahLst/>
              <a:cxnLst/>
              <a:rect l="l" t="t" r="r" b="b"/>
              <a:pathLst>
                <a:path w="161290" h="391160">
                  <a:moveTo>
                    <a:pt x="80549" y="390899"/>
                  </a:moveTo>
                  <a:lnTo>
                    <a:pt x="0" y="310349"/>
                  </a:lnTo>
                  <a:lnTo>
                    <a:pt x="40274" y="310349"/>
                  </a:lnTo>
                  <a:lnTo>
                    <a:pt x="40274" y="0"/>
                  </a:lnTo>
                  <a:lnTo>
                    <a:pt x="120824" y="0"/>
                  </a:lnTo>
                  <a:lnTo>
                    <a:pt x="120824" y="310349"/>
                  </a:lnTo>
                  <a:lnTo>
                    <a:pt x="161099" y="310349"/>
                  </a:lnTo>
                  <a:lnTo>
                    <a:pt x="80549" y="3908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18" name="object 18"/>
            <p:cNvSpPr/>
            <p:nvPr/>
          </p:nvSpPr>
          <p:spPr>
            <a:xfrm>
              <a:off x="6685736" y="2218520"/>
              <a:ext cx="161290" cy="391160"/>
            </a:xfrm>
            <a:custGeom>
              <a:avLst/>
              <a:gdLst/>
              <a:ahLst/>
              <a:cxnLst/>
              <a:rect l="l" t="t" r="r" b="b"/>
              <a:pathLst>
                <a:path w="161290" h="391160">
                  <a:moveTo>
                    <a:pt x="0" y="310349"/>
                  </a:moveTo>
                  <a:lnTo>
                    <a:pt x="40274" y="310349"/>
                  </a:lnTo>
                  <a:lnTo>
                    <a:pt x="40274" y="0"/>
                  </a:lnTo>
                  <a:lnTo>
                    <a:pt x="120824" y="0"/>
                  </a:lnTo>
                  <a:lnTo>
                    <a:pt x="120824" y="310349"/>
                  </a:lnTo>
                  <a:lnTo>
                    <a:pt x="161099" y="310349"/>
                  </a:lnTo>
                  <a:lnTo>
                    <a:pt x="80549" y="390899"/>
                  </a:lnTo>
                  <a:lnTo>
                    <a:pt x="0" y="31034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grpSp>
        <p:nvGrpSpPr>
          <p:cNvPr id="19" name="object 19"/>
          <p:cNvGrpSpPr/>
          <p:nvPr/>
        </p:nvGrpSpPr>
        <p:grpSpPr>
          <a:xfrm>
            <a:off x="587999" y="3551459"/>
            <a:ext cx="10227733" cy="1864360"/>
            <a:chOff x="440999" y="2663594"/>
            <a:chExt cx="7670800" cy="1398270"/>
          </a:xfrm>
        </p:grpSpPr>
        <p:sp>
          <p:nvSpPr>
            <p:cNvPr id="20" name="object 20"/>
            <p:cNvSpPr/>
            <p:nvPr/>
          </p:nvSpPr>
          <p:spPr>
            <a:xfrm>
              <a:off x="7462810" y="3631417"/>
              <a:ext cx="161290" cy="391160"/>
            </a:xfrm>
            <a:custGeom>
              <a:avLst/>
              <a:gdLst/>
              <a:ahLst/>
              <a:cxnLst/>
              <a:rect l="l" t="t" r="r" b="b"/>
              <a:pathLst>
                <a:path w="161290" h="391160">
                  <a:moveTo>
                    <a:pt x="120824" y="390899"/>
                  </a:moveTo>
                  <a:lnTo>
                    <a:pt x="40274" y="390899"/>
                  </a:lnTo>
                  <a:lnTo>
                    <a:pt x="40274" y="80549"/>
                  </a:lnTo>
                  <a:lnTo>
                    <a:pt x="0" y="80549"/>
                  </a:lnTo>
                  <a:lnTo>
                    <a:pt x="80549" y="0"/>
                  </a:lnTo>
                  <a:lnTo>
                    <a:pt x="161099" y="80549"/>
                  </a:lnTo>
                  <a:lnTo>
                    <a:pt x="120824" y="80549"/>
                  </a:lnTo>
                  <a:lnTo>
                    <a:pt x="120824" y="3908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21" name="object 21"/>
            <p:cNvSpPr/>
            <p:nvPr/>
          </p:nvSpPr>
          <p:spPr>
            <a:xfrm>
              <a:off x="7462810" y="3631417"/>
              <a:ext cx="161290" cy="391160"/>
            </a:xfrm>
            <a:custGeom>
              <a:avLst/>
              <a:gdLst/>
              <a:ahLst/>
              <a:cxnLst/>
              <a:rect l="l" t="t" r="r" b="b"/>
              <a:pathLst>
                <a:path w="161290" h="391160">
                  <a:moveTo>
                    <a:pt x="0" y="80549"/>
                  </a:moveTo>
                  <a:lnTo>
                    <a:pt x="80549" y="0"/>
                  </a:lnTo>
                  <a:lnTo>
                    <a:pt x="161099" y="80549"/>
                  </a:lnTo>
                  <a:lnTo>
                    <a:pt x="120824" y="80549"/>
                  </a:lnTo>
                  <a:lnTo>
                    <a:pt x="120824" y="390899"/>
                  </a:lnTo>
                  <a:lnTo>
                    <a:pt x="40274" y="390899"/>
                  </a:lnTo>
                  <a:lnTo>
                    <a:pt x="40274" y="80549"/>
                  </a:lnTo>
                  <a:lnTo>
                    <a:pt x="0" y="8054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sp>
          <p:nvSpPr>
            <p:cNvPr id="22" name="object 22"/>
            <p:cNvSpPr/>
            <p:nvPr/>
          </p:nvSpPr>
          <p:spPr>
            <a:xfrm>
              <a:off x="450524" y="2673119"/>
              <a:ext cx="7651750" cy="908685"/>
            </a:xfrm>
            <a:custGeom>
              <a:avLst/>
              <a:gdLst/>
              <a:ahLst/>
              <a:cxnLst/>
              <a:rect l="l" t="t" r="r" b="b"/>
              <a:pathLst>
                <a:path w="7651750" h="908685">
                  <a:moveTo>
                    <a:pt x="0" y="0"/>
                  </a:moveTo>
                  <a:lnTo>
                    <a:pt x="7651409" y="0"/>
                  </a:lnTo>
                  <a:lnTo>
                    <a:pt x="7651409" y="908548"/>
                  </a:lnTo>
                  <a:lnTo>
                    <a:pt x="0" y="908548"/>
                  </a:lnTo>
                  <a:lnTo>
                    <a:pt x="0" y="0"/>
                  </a:lnTo>
                  <a:close/>
                </a:path>
              </a:pathLst>
            </a:custGeom>
            <a:ln w="19049">
              <a:solidFill>
                <a:srgbClr val="A51C00"/>
              </a:solidFill>
            </a:ln>
          </p:spPr>
          <p:txBody>
            <a:bodyPr wrap="square" lIns="0" tIns="0" rIns="0" bIns="0" rtlCol="0"/>
            <a:lstStyle/>
            <a:p>
              <a:pPr defTabSz="1219170"/>
              <a:endParaRPr sz="2400">
                <a:solidFill>
                  <a:prstClr val="black"/>
                </a:solidFill>
                <a:latin typeface="Calibri"/>
              </a:endParaRPr>
            </a:p>
          </p:txBody>
        </p:sp>
        <p:sp>
          <p:nvSpPr>
            <p:cNvPr id="23" name="object 23"/>
            <p:cNvSpPr/>
            <p:nvPr/>
          </p:nvSpPr>
          <p:spPr>
            <a:xfrm>
              <a:off x="2503019" y="3665692"/>
              <a:ext cx="161290" cy="391160"/>
            </a:xfrm>
            <a:custGeom>
              <a:avLst/>
              <a:gdLst/>
              <a:ahLst/>
              <a:cxnLst/>
              <a:rect l="l" t="t" r="r" b="b"/>
              <a:pathLst>
                <a:path w="161289" h="391160">
                  <a:moveTo>
                    <a:pt x="120824" y="390899"/>
                  </a:moveTo>
                  <a:lnTo>
                    <a:pt x="40274" y="390899"/>
                  </a:lnTo>
                  <a:lnTo>
                    <a:pt x="40274" y="80549"/>
                  </a:lnTo>
                  <a:lnTo>
                    <a:pt x="0" y="80549"/>
                  </a:lnTo>
                  <a:lnTo>
                    <a:pt x="80549" y="0"/>
                  </a:lnTo>
                  <a:lnTo>
                    <a:pt x="161099" y="80549"/>
                  </a:lnTo>
                  <a:lnTo>
                    <a:pt x="120824" y="80549"/>
                  </a:lnTo>
                  <a:lnTo>
                    <a:pt x="120824" y="3908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24" name="object 24"/>
            <p:cNvSpPr/>
            <p:nvPr/>
          </p:nvSpPr>
          <p:spPr>
            <a:xfrm>
              <a:off x="2503019" y="3665692"/>
              <a:ext cx="161290" cy="391160"/>
            </a:xfrm>
            <a:custGeom>
              <a:avLst/>
              <a:gdLst/>
              <a:ahLst/>
              <a:cxnLst/>
              <a:rect l="l" t="t" r="r" b="b"/>
              <a:pathLst>
                <a:path w="161289" h="391160">
                  <a:moveTo>
                    <a:pt x="0" y="80549"/>
                  </a:moveTo>
                  <a:lnTo>
                    <a:pt x="80549" y="0"/>
                  </a:lnTo>
                  <a:lnTo>
                    <a:pt x="161099" y="80549"/>
                  </a:lnTo>
                  <a:lnTo>
                    <a:pt x="120824" y="80549"/>
                  </a:lnTo>
                  <a:lnTo>
                    <a:pt x="120824" y="390899"/>
                  </a:lnTo>
                  <a:lnTo>
                    <a:pt x="40274" y="390899"/>
                  </a:lnTo>
                  <a:lnTo>
                    <a:pt x="40274" y="80549"/>
                  </a:lnTo>
                  <a:lnTo>
                    <a:pt x="0" y="8054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sp>
          <p:nvSpPr>
            <p:cNvPr id="25" name="object 25"/>
            <p:cNvSpPr/>
            <p:nvPr/>
          </p:nvSpPr>
          <p:spPr>
            <a:xfrm>
              <a:off x="4982914" y="3665692"/>
              <a:ext cx="161290" cy="391160"/>
            </a:xfrm>
            <a:custGeom>
              <a:avLst/>
              <a:gdLst/>
              <a:ahLst/>
              <a:cxnLst/>
              <a:rect l="l" t="t" r="r" b="b"/>
              <a:pathLst>
                <a:path w="161289" h="391160">
                  <a:moveTo>
                    <a:pt x="120824" y="390899"/>
                  </a:moveTo>
                  <a:lnTo>
                    <a:pt x="40274" y="390899"/>
                  </a:lnTo>
                  <a:lnTo>
                    <a:pt x="40274" y="80549"/>
                  </a:lnTo>
                  <a:lnTo>
                    <a:pt x="0" y="80549"/>
                  </a:lnTo>
                  <a:lnTo>
                    <a:pt x="80549" y="0"/>
                  </a:lnTo>
                  <a:lnTo>
                    <a:pt x="161099" y="80549"/>
                  </a:lnTo>
                  <a:lnTo>
                    <a:pt x="120824" y="80549"/>
                  </a:lnTo>
                  <a:lnTo>
                    <a:pt x="120824" y="3908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26" name="object 26"/>
            <p:cNvSpPr/>
            <p:nvPr/>
          </p:nvSpPr>
          <p:spPr>
            <a:xfrm>
              <a:off x="4982914" y="3665692"/>
              <a:ext cx="161290" cy="391160"/>
            </a:xfrm>
            <a:custGeom>
              <a:avLst/>
              <a:gdLst/>
              <a:ahLst/>
              <a:cxnLst/>
              <a:rect l="l" t="t" r="r" b="b"/>
              <a:pathLst>
                <a:path w="161289" h="391160">
                  <a:moveTo>
                    <a:pt x="0" y="80549"/>
                  </a:moveTo>
                  <a:lnTo>
                    <a:pt x="80549" y="0"/>
                  </a:lnTo>
                  <a:lnTo>
                    <a:pt x="161099" y="80549"/>
                  </a:lnTo>
                  <a:lnTo>
                    <a:pt x="120824" y="80549"/>
                  </a:lnTo>
                  <a:lnTo>
                    <a:pt x="120824" y="390899"/>
                  </a:lnTo>
                  <a:lnTo>
                    <a:pt x="40274" y="390899"/>
                  </a:lnTo>
                  <a:lnTo>
                    <a:pt x="40274" y="80549"/>
                  </a:lnTo>
                  <a:lnTo>
                    <a:pt x="0" y="8054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spTree>
    <p:extLst>
      <p:ext uri="{BB962C8B-B14F-4D97-AF65-F5344CB8AC3E}">
        <p14:creationId xmlns:p14="http://schemas.microsoft.com/office/powerpoint/2010/main" val="19176148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6118" y="440220"/>
            <a:ext cx="4803321" cy="1540459"/>
          </a:xfrm>
          <a:prstGeom prst="rect">
            <a:avLst/>
          </a:prstGeom>
        </p:spPr>
      </p:pic>
      <p:pic>
        <p:nvPicPr>
          <p:cNvPr id="8" name="Picture 7"/>
          <p:cNvPicPr>
            <a:picLocks noChangeAspect="1"/>
          </p:cNvPicPr>
          <p:nvPr/>
        </p:nvPicPr>
        <p:blipFill rotWithShape="1">
          <a:blip r:embed="rId3"/>
          <a:srcRect l="13910" t="14494" r="14952" b="11716"/>
          <a:stretch/>
        </p:blipFill>
        <p:spPr>
          <a:xfrm>
            <a:off x="8885443" y="3692160"/>
            <a:ext cx="2407024" cy="2474259"/>
          </a:xfrm>
          <a:prstGeom prst="rect">
            <a:avLst/>
          </a:prstGeom>
        </p:spPr>
      </p:pic>
      <p:sp>
        <p:nvSpPr>
          <p:cNvPr id="6" name="Title 1"/>
          <p:cNvSpPr>
            <a:spLocks noGrp="1"/>
          </p:cNvSpPr>
          <p:nvPr>
            <p:ph type="ctrTitle"/>
          </p:nvPr>
        </p:nvSpPr>
        <p:spPr>
          <a:xfrm>
            <a:off x="2413462" y="1499326"/>
            <a:ext cx="9144000" cy="962706"/>
          </a:xfrm>
        </p:spPr>
        <p:txBody>
          <a:bodyPr/>
          <a:lstStyle/>
          <a:p>
            <a:r>
              <a:rPr lang="en-IN" dirty="0" smtClean="0">
                <a:solidFill>
                  <a:schemeClr val="tx2">
                    <a:lumMod val="50000"/>
                  </a:schemeClr>
                </a:solidFill>
                <a:latin typeface="Algerian" panose="04020705040A02060702" pitchFamily="82" charset="0"/>
              </a:rPr>
              <a:t>Used:</a:t>
            </a:r>
            <a:endParaRPr lang="en-IN" dirty="0">
              <a:solidFill>
                <a:schemeClr val="tx2">
                  <a:lumMod val="50000"/>
                </a:schemeClr>
              </a:solidFill>
              <a:latin typeface="Algerian" panose="04020705040A02060702" pitchFamily="82" charset="0"/>
            </a:endParaRPr>
          </a:p>
        </p:txBody>
      </p:sp>
      <p:sp>
        <p:nvSpPr>
          <p:cNvPr id="9" name="object 3"/>
          <p:cNvSpPr txBox="1"/>
          <p:nvPr/>
        </p:nvSpPr>
        <p:spPr>
          <a:xfrm>
            <a:off x="3437836" y="3526959"/>
            <a:ext cx="4974644" cy="2482731"/>
          </a:xfrm>
          <a:prstGeom prst="rect">
            <a:avLst/>
          </a:prstGeom>
        </p:spPr>
        <p:txBody>
          <a:bodyPr vert="horz" wrap="square" lIns="0" tIns="12700" rIns="0" bIns="0" rtlCol="0">
            <a:spAutoFit/>
          </a:bodyPr>
          <a:lstStyle/>
          <a:p>
            <a:pPr marL="363855" indent="-351790">
              <a:spcBef>
                <a:spcPts val="100"/>
              </a:spcBef>
              <a:buChar char="●"/>
              <a:tabLst>
                <a:tab pos="363855" algn="l"/>
                <a:tab pos="364490" algn="l"/>
              </a:tabLst>
            </a:pPr>
            <a:r>
              <a:rPr sz="3200" spc="-5" dirty="0">
                <a:latin typeface="Arial"/>
                <a:cs typeface="Arial"/>
              </a:rPr>
              <a:t>Linear</a:t>
            </a:r>
            <a:r>
              <a:rPr sz="3200" spc="-10" dirty="0">
                <a:latin typeface="Arial"/>
                <a:cs typeface="Arial"/>
              </a:rPr>
              <a:t> </a:t>
            </a:r>
            <a:r>
              <a:rPr sz="3200" spc="-5" dirty="0" smtClean="0">
                <a:latin typeface="Arial"/>
                <a:cs typeface="Arial"/>
              </a:rPr>
              <a:t>Regression</a:t>
            </a:r>
            <a:endParaRPr lang="en-IN" sz="3200" spc="-5" dirty="0" smtClean="0">
              <a:latin typeface="Arial"/>
              <a:cs typeface="Arial"/>
            </a:endParaRPr>
          </a:p>
          <a:p>
            <a:pPr marL="363855" indent="-351790">
              <a:spcBef>
                <a:spcPts val="1305"/>
              </a:spcBef>
              <a:buChar char="●"/>
              <a:tabLst>
                <a:tab pos="363855" algn="l"/>
                <a:tab pos="364490" algn="l"/>
              </a:tabLst>
            </a:pPr>
            <a:r>
              <a:rPr lang="en-IN" sz="3200" spc="-5" dirty="0" smtClean="0">
                <a:latin typeface="Arial"/>
                <a:cs typeface="Arial"/>
              </a:rPr>
              <a:t>Decision Tree</a:t>
            </a:r>
          </a:p>
          <a:p>
            <a:pPr marL="363855" indent="-351790">
              <a:spcBef>
                <a:spcPts val="1305"/>
              </a:spcBef>
              <a:buChar char="●"/>
              <a:tabLst>
                <a:tab pos="363855" algn="l"/>
                <a:tab pos="364490" algn="l"/>
              </a:tabLst>
            </a:pPr>
            <a:r>
              <a:rPr lang="en-IN" sz="3200" spc="-5" dirty="0" smtClean="0">
                <a:latin typeface="Arial"/>
                <a:cs typeface="Arial"/>
              </a:rPr>
              <a:t>LSTM</a:t>
            </a:r>
            <a:endParaRPr lang="en-IN" sz="3200" spc="-5" dirty="0" smtClean="0">
              <a:latin typeface="Arial"/>
              <a:cs typeface="Arial"/>
            </a:endParaRPr>
          </a:p>
          <a:p>
            <a:pPr marL="363855" indent="-351790">
              <a:spcBef>
                <a:spcPts val="1305"/>
              </a:spcBef>
              <a:buChar char="●"/>
              <a:tabLst>
                <a:tab pos="363855" algn="l"/>
                <a:tab pos="364490" algn="l"/>
              </a:tabLst>
            </a:pPr>
            <a:endParaRPr sz="3200" dirty="0">
              <a:latin typeface="Arial"/>
              <a:cs typeface="Arial"/>
            </a:endParaRPr>
          </a:p>
        </p:txBody>
      </p:sp>
      <p:pic>
        <p:nvPicPr>
          <p:cNvPr id="2" name="Picture 1"/>
          <p:cNvPicPr>
            <a:picLocks noChangeAspect="1"/>
          </p:cNvPicPr>
          <p:nvPr/>
        </p:nvPicPr>
        <p:blipFill>
          <a:blip r:embed="rId4"/>
          <a:stretch>
            <a:fillRect/>
          </a:stretch>
        </p:blipFill>
        <p:spPr>
          <a:xfrm>
            <a:off x="0" y="4090176"/>
            <a:ext cx="3133616" cy="2767824"/>
          </a:xfrm>
          <a:prstGeom prst="rect">
            <a:avLst/>
          </a:prstGeom>
        </p:spPr>
      </p:pic>
    </p:spTree>
    <p:extLst>
      <p:ext uri="{BB962C8B-B14F-4D97-AF65-F5344CB8AC3E}">
        <p14:creationId xmlns:p14="http://schemas.microsoft.com/office/powerpoint/2010/main" val="17078821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74480"/>
            <a:ext cx="10515600" cy="1325563"/>
          </a:xfrm>
        </p:spPr>
        <p:txBody>
          <a:bodyPr/>
          <a:lstStyle/>
          <a:p>
            <a:r>
              <a:rPr lang="en-IN" dirty="0">
                <a:latin typeface="Algerian" panose="04020705040A02060702" pitchFamily="82" charset="0"/>
              </a:rPr>
              <a:t>Linear Regression </a:t>
            </a:r>
            <a:r>
              <a:rPr lang="en-IN" dirty="0" smtClean="0">
                <a:latin typeface="Algerian" panose="04020705040A02060702" pitchFamily="82" charset="0"/>
              </a:rPr>
              <a:t>Algorithm</a:t>
            </a:r>
            <a:endParaRPr lang="en-IN" dirty="0">
              <a:latin typeface="Algerian" panose="04020705040A02060702" pitchFamily="82" charset="0"/>
            </a:endParaRPr>
          </a:p>
        </p:txBody>
      </p:sp>
      <p:sp>
        <p:nvSpPr>
          <p:cNvPr id="4" name="Subtitle 2"/>
          <p:cNvSpPr txBox="1">
            <a:spLocks/>
          </p:cNvSpPr>
          <p:nvPr/>
        </p:nvSpPr>
        <p:spPr>
          <a:xfrm>
            <a:off x="838200" y="4733011"/>
            <a:ext cx="9144000" cy="165576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smtClean="0">
                <a:latin typeface="Arial" panose="020B0604020202020204" pitchFamily="34" charset="0"/>
                <a:cs typeface="Arial" panose="020B0604020202020204" pitchFamily="34" charset="0"/>
              </a:rPr>
              <a:t>Regression is a method of modelling a target value based on independent predictors. This method is mostly used for forecasting and finding out cause and effect relationship between variables. Regression techniques mostly differ based on the number of independent variables and the type of relationship between the independent and dependent variables.</a:t>
            </a:r>
            <a:endParaRPr lang="en-IN"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3448050" y="2200043"/>
            <a:ext cx="3924300" cy="2324100"/>
          </a:xfrm>
          <a:prstGeom prst="rect">
            <a:avLst/>
          </a:prstGeom>
        </p:spPr>
      </p:pic>
    </p:spTree>
    <p:extLst>
      <p:ext uri="{BB962C8B-B14F-4D97-AF65-F5344CB8AC3E}">
        <p14:creationId xmlns:p14="http://schemas.microsoft.com/office/powerpoint/2010/main" val="24077812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1491</TotalTime>
  <Words>872</Words>
  <Application>Microsoft Office PowerPoint</Application>
  <PresentationFormat>Widescreen</PresentationFormat>
  <Paragraphs>122</Paragraphs>
  <Slides>25</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Algerian</vt:lpstr>
      <vt:lpstr>Arial</vt:lpstr>
      <vt:lpstr>Buxton Sketch</vt:lpstr>
      <vt:lpstr>Calibri</vt:lpstr>
      <vt:lpstr>Calibri Light</vt:lpstr>
      <vt:lpstr>Times New Roman</vt:lpstr>
      <vt:lpstr>Wingdings</vt:lpstr>
      <vt:lpstr>Office Theme</vt:lpstr>
      <vt:lpstr>1_Office Theme</vt:lpstr>
      <vt:lpstr>     Final Year Project        on       Stock Market prediction                                 using Machine Learning</vt:lpstr>
      <vt:lpstr>Project mentor:   Pallabi Das Assistant professor, CSE Department, GNIT,Sodepur</vt:lpstr>
      <vt:lpstr>Presentation Flow:</vt:lpstr>
      <vt:lpstr>INTRODUCTION</vt:lpstr>
      <vt:lpstr>Why prediction is important?</vt:lpstr>
      <vt:lpstr>Technology used:</vt:lpstr>
      <vt:lpstr>Dataset Description:</vt:lpstr>
      <vt:lpstr>Used:</vt:lpstr>
      <vt:lpstr>Linear Regression Algorithm</vt:lpstr>
      <vt:lpstr>Experimental Outcome</vt:lpstr>
      <vt:lpstr>Decision Trees</vt:lpstr>
      <vt:lpstr> LSTM</vt:lpstr>
      <vt:lpstr> LSTM</vt:lpstr>
      <vt:lpstr>Problem Statement &amp; Website creation</vt:lpstr>
      <vt:lpstr>PowerPoint Presentation</vt:lpstr>
      <vt:lpstr>CONCLUSION</vt:lpstr>
      <vt:lpstr>In our project, we have  worked on the dataset  of tesla stock price up to certain year range. We will try our best to add new features like by increasing the range, so that it can be easily implemented under various situations, and also to increase more flexibility in all the modules.                Moreover, our future aim is to create software along with a website that will analyse previous stock data of certain companies, with help of certain parameters that affect stock value. We are going to implement these values in data mining algorithms to predict more accurate result. This will also help us to determine the values that particular stock will have in near future. We will determine the Month’s High and Low with help of data mining algorithms. </vt:lpstr>
      <vt:lpstr>PowerPoint Presentation</vt:lpstr>
      <vt:lpstr>For staying with us…</vt:lpstr>
      <vt:lpstr>PowerPoint Presentation</vt:lpstr>
      <vt:lpstr>PowerPoint Presentation</vt:lpstr>
      <vt:lpstr>PowerPoint Presentation</vt:lpstr>
      <vt:lpstr>Dataset Description</vt:lpstr>
      <vt:lpstr>PowerPoint Presentation</vt:lpstr>
      <vt:lpstr>What is stock??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computer</dc:creator>
  <cp:lastModifiedBy>computer</cp:lastModifiedBy>
  <cp:revision>75</cp:revision>
  <dcterms:created xsi:type="dcterms:W3CDTF">2021-01-04T14:54:30Z</dcterms:created>
  <dcterms:modified xsi:type="dcterms:W3CDTF">2021-05-27T15:07:54Z</dcterms:modified>
</cp:coreProperties>
</file>